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6"/>
  </p:notesMasterIdLst>
  <p:handoutMasterIdLst>
    <p:handoutMasterId r:id="rId57"/>
  </p:handoutMasterIdLst>
  <p:sldIdLst>
    <p:sldId id="256" r:id="rId2"/>
    <p:sldId id="365" r:id="rId3"/>
    <p:sldId id="355" r:id="rId4"/>
    <p:sldId id="387" r:id="rId5"/>
    <p:sldId id="388" r:id="rId6"/>
    <p:sldId id="385" r:id="rId7"/>
    <p:sldId id="360" r:id="rId8"/>
    <p:sldId id="258" r:id="rId9"/>
    <p:sldId id="377" r:id="rId10"/>
    <p:sldId id="300" r:id="rId11"/>
    <p:sldId id="330" r:id="rId12"/>
    <p:sldId id="331" r:id="rId13"/>
    <p:sldId id="354" r:id="rId14"/>
    <p:sldId id="274" r:id="rId15"/>
    <p:sldId id="389" r:id="rId16"/>
    <p:sldId id="380" r:id="rId17"/>
    <p:sldId id="379" r:id="rId18"/>
    <p:sldId id="282" r:id="rId19"/>
    <p:sldId id="341" r:id="rId20"/>
    <p:sldId id="308" r:id="rId21"/>
    <p:sldId id="392" r:id="rId22"/>
    <p:sldId id="325" r:id="rId23"/>
    <p:sldId id="378" r:id="rId24"/>
    <p:sldId id="307" r:id="rId25"/>
    <p:sldId id="311" r:id="rId26"/>
    <p:sldId id="284" r:id="rId27"/>
    <p:sldId id="381" r:id="rId28"/>
    <p:sldId id="386" r:id="rId29"/>
    <p:sldId id="358" r:id="rId30"/>
    <p:sldId id="283" r:id="rId31"/>
    <p:sldId id="390" r:id="rId32"/>
    <p:sldId id="340" r:id="rId33"/>
    <p:sldId id="370" r:id="rId34"/>
    <p:sldId id="371" r:id="rId35"/>
    <p:sldId id="335" r:id="rId36"/>
    <p:sldId id="295" r:id="rId37"/>
    <p:sldId id="382" r:id="rId38"/>
    <p:sldId id="359" r:id="rId39"/>
    <p:sldId id="347" r:id="rId40"/>
    <p:sldId id="372" r:id="rId41"/>
    <p:sldId id="374" r:id="rId42"/>
    <p:sldId id="373" r:id="rId43"/>
    <p:sldId id="384" r:id="rId44"/>
    <p:sldId id="333" r:id="rId45"/>
    <p:sldId id="334" r:id="rId46"/>
    <p:sldId id="301" r:id="rId47"/>
    <p:sldId id="376" r:id="rId48"/>
    <p:sldId id="275" r:id="rId49"/>
    <p:sldId id="273" r:id="rId50"/>
    <p:sldId id="306" r:id="rId51"/>
    <p:sldId id="362" r:id="rId52"/>
    <p:sldId id="375" r:id="rId53"/>
    <p:sldId id="344" r:id="rId54"/>
    <p:sldId id="345" r:id="rId55"/>
  </p:sldIdLst>
  <p:sldSz cx="9144000" cy="6858000" type="screen4x3"/>
  <p:notesSz cx="9363075" cy="70770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3" autoAdjust="0"/>
    <p:restoredTop sz="94643"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311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8899292993781194"/>
          <c:y val="0.1313695163104612"/>
          <c:w val="0.80411023622047584"/>
          <c:h val="0.74838582677165355"/>
        </c:manualLayout>
      </c:layout>
      <c:barChart>
        <c:barDir val="col"/>
        <c:grouping val="stacked"/>
        <c:varyColors val="0"/>
        <c:ser>
          <c:idx val="0"/>
          <c:order val="0"/>
          <c:tx>
            <c:strRef>
              <c:f>Sheet1!$A$5</c:f>
              <c:strCache>
                <c:ptCount val="1"/>
                <c:pt idx="0">
                  <c:v>C&amp;C deaths</c:v>
                </c:pt>
              </c:strCache>
            </c:strRef>
          </c:tx>
          <c:invertIfNegative val="0"/>
          <c:cat>
            <c:strRef>
              <c:f>Sheet1!$B$2:$M$4</c:f>
              <c:strCach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strCache>
            </c:strRef>
          </c:cat>
          <c:val>
            <c:numRef>
              <c:f>Sheet1!$B$5:$M$5</c:f>
              <c:numCache>
                <c:formatCode>General</c:formatCode>
                <c:ptCount val="12"/>
                <c:pt idx="0">
                  <c:v>11</c:v>
                </c:pt>
                <c:pt idx="1">
                  <c:v>18</c:v>
                </c:pt>
                <c:pt idx="2">
                  <c:v>21</c:v>
                </c:pt>
                <c:pt idx="3">
                  <c:v>17</c:v>
                </c:pt>
                <c:pt idx="4">
                  <c:v>31</c:v>
                </c:pt>
                <c:pt idx="5">
                  <c:v>34</c:v>
                </c:pt>
                <c:pt idx="6">
                  <c:v>29</c:v>
                </c:pt>
                <c:pt idx="7">
                  <c:v>25</c:v>
                </c:pt>
                <c:pt idx="8">
                  <c:v>31</c:v>
                </c:pt>
                <c:pt idx="9">
                  <c:v>32</c:v>
                </c:pt>
                <c:pt idx="10">
                  <c:v>53</c:v>
                </c:pt>
                <c:pt idx="11">
                  <c:v>57</c:v>
                </c:pt>
              </c:numCache>
            </c:numRef>
          </c:val>
        </c:ser>
        <c:ser>
          <c:idx val="1"/>
          <c:order val="1"/>
          <c:tx>
            <c:strRef>
              <c:f>Sheet1!$A$6</c:f>
              <c:strCache>
                <c:ptCount val="1"/>
                <c:pt idx="0">
                  <c:v>non-C&amp;C deaths</c:v>
                </c:pt>
              </c:strCache>
            </c:strRef>
          </c:tx>
          <c:invertIfNegative val="0"/>
          <c:cat>
            <c:strRef>
              <c:f>Sheet1!$B$2:$M$4</c:f>
              <c:strCach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strCache>
            </c:strRef>
          </c:cat>
          <c:val>
            <c:numRef>
              <c:f>Sheet1!$B$6:$M$6</c:f>
              <c:numCache>
                <c:formatCode>General</c:formatCode>
                <c:ptCount val="12"/>
                <c:pt idx="0">
                  <c:v>5</c:v>
                </c:pt>
                <c:pt idx="1">
                  <c:v>9</c:v>
                </c:pt>
                <c:pt idx="2">
                  <c:v>6</c:v>
                </c:pt>
                <c:pt idx="3">
                  <c:v>4</c:v>
                </c:pt>
                <c:pt idx="4">
                  <c:v>7</c:v>
                </c:pt>
                <c:pt idx="5">
                  <c:v>8</c:v>
                </c:pt>
                <c:pt idx="6">
                  <c:v>8</c:v>
                </c:pt>
                <c:pt idx="7">
                  <c:v>13</c:v>
                </c:pt>
                <c:pt idx="8">
                  <c:v>15</c:v>
                </c:pt>
                <c:pt idx="9">
                  <c:v>17</c:v>
                </c:pt>
                <c:pt idx="10">
                  <c:v>7</c:v>
                </c:pt>
                <c:pt idx="11">
                  <c:v>2</c:v>
                </c:pt>
              </c:numCache>
            </c:numRef>
          </c:val>
        </c:ser>
        <c:dLbls>
          <c:showLegendKey val="0"/>
          <c:showVal val="0"/>
          <c:showCatName val="0"/>
          <c:showSerName val="0"/>
          <c:showPercent val="0"/>
          <c:showBubbleSize val="0"/>
        </c:dLbls>
        <c:gapWidth val="150"/>
        <c:overlap val="100"/>
        <c:axId val="40213504"/>
        <c:axId val="40231680"/>
      </c:barChart>
      <c:catAx>
        <c:axId val="40213504"/>
        <c:scaling>
          <c:orientation val="minMax"/>
        </c:scaling>
        <c:delete val="0"/>
        <c:axPos val="b"/>
        <c:numFmt formatCode="General" sourceLinked="1"/>
        <c:majorTickMark val="out"/>
        <c:minorTickMark val="none"/>
        <c:tickLblPos val="nextTo"/>
        <c:spPr>
          <a:ln>
            <a:solidFill>
              <a:schemeClr val="bg1"/>
            </a:solidFill>
          </a:ln>
        </c:spPr>
        <c:crossAx val="40231680"/>
        <c:crosses val="autoZero"/>
        <c:auto val="1"/>
        <c:lblAlgn val="ctr"/>
        <c:lblOffset val="100"/>
        <c:noMultiLvlLbl val="0"/>
      </c:catAx>
      <c:valAx>
        <c:axId val="40231680"/>
        <c:scaling>
          <c:orientation val="minMax"/>
        </c:scaling>
        <c:delete val="0"/>
        <c:axPos val="l"/>
        <c:majorGridlines>
          <c:spPr>
            <a:ln>
              <a:solidFill>
                <a:schemeClr val="accent1"/>
              </a:solidFill>
            </a:ln>
          </c:spPr>
        </c:majorGridlines>
        <c:numFmt formatCode="General" sourceLinked="1"/>
        <c:majorTickMark val="out"/>
        <c:minorTickMark val="none"/>
        <c:tickLblPos val="nextTo"/>
        <c:spPr>
          <a:ln>
            <a:solidFill>
              <a:schemeClr val="bg1"/>
            </a:solidFill>
          </a:ln>
        </c:spPr>
        <c:crossAx val="40213504"/>
        <c:crosses val="autoZero"/>
        <c:crossBetween val="between"/>
      </c:valAx>
    </c:plotArea>
    <c:legend>
      <c:legendPos val="r"/>
      <c:legendEntry>
        <c:idx val="0"/>
        <c:txPr>
          <a:bodyPr/>
          <a:lstStyle/>
          <a:p>
            <a:pPr>
              <a:defRPr sz="2800"/>
            </a:pPr>
            <a:endParaRPr lang="en-US"/>
          </a:p>
        </c:txPr>
      </c:legendEntry>
      <c:legendEntry>
        <c:idx val="1"/>
        <c:txPr>
          <a:bodyPr/>
          <a:lstStyle/>
          <a:p>
            <a:pPr>
              <a:defRPr sz="2800"/>
            </a:pPr>
            <a:endParaRPr lang="en-US"/>
          </a:p>
        </c:txPr>
      </c:legendEntry>
      <c:layout>
        <c:manualLayout>
          <c:xMode val="edge"/>
          <c:yMode val="edge"/>
          <c:x val="0.19718402117838721"/>
          <c:y val="0.22723552380321554"/>
          <c:w val="0.36034494071861806"/>
          <c:h val="0.21576354122321439"/>
        </c:manualLayout>
      </c:layout>
      <c:overlay val="0"/>
      <c:spPr>
        <a:noFill/>
      </c:spPr>
    </c:legend>
    <c:plotVisOnly val="1"/>
    <c:dispBlanksAs val="gap"/>
    <c:showDLblsOverMax val="0"/>
  </c:chart>
  <c:spPr>
    <a:solidFill>
      <a:schemeClr val="tx2">
        <a:lumMod val="90000"/>
      </a:schemeClr>
    </a:solidFill>
    <a:ln>
      <a:noFill/>
    </a:ln>
  </c:spPr>
  <c:txPr>
    <a:bodyPr/>
    <a:lstStyle/>
    <a:p>
      <a:pPr>
        <a:defRPr baseline="0">
          <a:solidFill>
            <a:schemeClr val="bg1"/>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0.324</cdr:x>
      <cdr:y>0.65975</cdr:y>
    </cdr:from>
    <cdr:to>
      <cdr:x>0.32571</cdr:x>
      <cdr:y>0.66143</cdr:y>
    </cdr:to>
    <cdr:sp macro="" textlink="">
      <cdr:nvSpPr>
        <cdr:cNvPr id="2" name="TextBox 1"/>
        <cdr:cNvSpPr txBox="1"/>
      </cdr:nvSpPr>
      <cdr:spPr>
        <a:xfrm xmlns:a="http://schemas.openxmlformats.org/drawingml/2006/main">
          <a:off x="1485900" y="26384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0.40517</cdr:x>
      <cdr:y>0.91307</cdr:y>
    </cdr:from>
    <cdr:to>
      <cdr:x>0.66285</cdr:x>
      <cdr:y>0.97648</cdr:y>
    </cdr:to>
    <cdr:sp macro="" textlink="">
      <cdr:nvSpPr>
        <cdr:cNvPr id="3" name="TextBox 2"/>
        <cdr:cNvSpPr txBox="1"/>
      </cdr:nvSpPr>
      <cdr:spPr>
        <a:xfrm xmlns:a="http://schemas.openxmlformats.org/drawingml/2006/main">
          <a:off x="3581400" y="5486400"/>
          <a:ext cx="2277664"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            Year</a:t>
          </a:r>
        </a:p>
      </cdr:txBody>
    </cdr:sp>
  </cdr:relSizeAnchor>
  <cdr:relSizeAnchor xmlns:cdr="http://schemas.openxmlformats.org/drawingml/2006/chartDrawing">
    <cdr:from>
      <cdr:x>0.10498</cdr:x>
      <cdr:y>0.33238</cdr:y>
    </cdr:from>
    <cdr:to>
      <cdr:x>0.17262</cdr:x>
      <cdr:y>0.63825</cdr:y>
    </cdr:to>
    <cdr:sp macro="" textlink="">
      <cdr:nvSpPr>
        <cdr:cNvPr id="4" name="TextBox 3"/>
        <cdr:cNvSpPr txBox="1"/>
      </cdr:nvSpPr>
      <cdr:spPr>
        <a:xfrm xmlns:a="http://schemas.openxmlformats.org/drawingml/2006/main" rot="16200000">
          <a:off x="195113" y="2820334"/>
          <a:ext cx="1957813" cy="5721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Number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1" y="0"/>
            <a:ext cx="4057333" cy="3538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a:latin typeface="Arial" charset="0"/>
              </a:defRPr>
            </a:lvl1pPr>
          </a:lstStyle>
          <a:p>
            <a:endParaRPr lang="en-US"/>
          </a:p>
        </p:txBody>
      </p:sp>
      <p:sp>
        <p:nvSpPr>
          <p:cNvPr id="128003" name="Rectangle 3"/>
          <p:cNvSpPr>
            <a:spLocks noGrp="1" noChangeArrowheads="1"/>
          </p:cNvSpPr>
          <p:nvPr>
            <p:ph type="dt" sz="quarter" idx="1"/>
          </p:nvPr>
        </p:nvSpPr>
        <p:spPr bwMode="auto">
          <a:xfrm>
            <a:off x="5303577" y="0"/>
            <a:ext cx="4057333" cy="3538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a:latin typeface="Arial" charset="0"/>
              </a:defRPr>
            </a:lvl1pPr>
          </a:lstStyle>
          <a:p>
            <a:endParaRPr lang="en-US"/>
          </a:p>
        </p:txBody>
      </p:sp>
      <p:sp>
        <p:nvSpPr>
          <p:cNvPr id="128004" name="Rectangle 4"/>
          <p:cNvSpPr>
            <a:spLocks noGrp="1" noChangeArrowheads="1"/>
          </p:cNvSpPr>
          <p:nvPr>
            <p:ph type="ftr" sz="quarter" idx="2"/>
          </p:nvPr>
        </p:nvSpPr>
        <p:spPr bwMode="auto">
          <a:xfrm>
            <a:off x="1" y="6721993"/>
            <a:ext cx="4057333" cy="3538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a:latin typeface="Arial" charset="0"/>
              </a:defRPr>
            </a:lvl1pPr>
          </a:lstStyle>
          <a:p>
            <a:endParaRPr lang="en-US"/>
          </a:p>
        </p:txBody>
      </p:sp>
      <p:sp>
        <p:nvSpPr>
          <p:cNvPr id="128005" name="Rectangle 5"/>
          <p:cNvSpPr>
            <a:spLocks noGrp="1" noChangeArrowheads="1"/>
          </p:cNvSpPr>
          <p:nvPr>
            <p:ph type="sldNum" sz="quarter" idx="3"/>
          </p:nvPr>
        </p:nvSpPr>
        <p:spPr bwMode="auto">
          <a:xfrm>
            <a:off x="5303577" y="6721993"/>
            <a:ext cx="4057333" cy="3538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1" hangingPunct="1">
              <a:defRPr sz="1200">
                <a:latin typeface="Arial" charset="0"/>
              </a:defRPr>
            </a:lvl1pPr>
          </a:lstStyle>
          <a:p>
            <a:fld id="{048AAE75-5EC7-4F86-A01E-CA20403B1886}" type="slidenum">
              <a:rPr lang="en-US"/>
              <a:pPr/>
              <a:t>‹#›</a:t>
            </a:fld>
            <a:endParaRPr lang="en-US"/>
          </a:p>
        </p:txBody>
      </p:sp>
    </p:spTree>
    <p:extLst>
      <p:ext uri="{BB962C8B-B14F-4D97-AF65-F5344CB8AC3E}">
        <p14:creationId xmlns:p14="http://schemas.microsoft.com/office/powerpoint/2010/main" val="965998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7" y="0"/>
            <a:ext cx="4057333" cy="353854"/>
          </a:xfrm>
          <a:prstGeom prst="rect">
            <a:avLst/>
          </a:prstGeom>
        </p:spPr>
        <p:txBody>
          <a:bodyPr vert="horz" lIns="93936" tIns="46968" rIns="93936" bIns="46968" rtlCol="0"/>
          <a:lstStyle>
            <a:lvl1pPr algn="r">
              <a:defRPr sz="1200"/>
            </a:lvl1pPr>
          </a:lstStyle>
          <a:p>
            <a:fld id="{95015544-C83E-4190-89EE-54BF0E73F88A}" type="datetimeFigureOut">
              <a:rPr lang="en-US" smtClean="0"/>
              <a:pPr/>
              <a:t>10/6/2013</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77" y="6721993"/>
            <a:ext cx="4057333" cy="353854"/>
          </a:xfrm>
          <a:prstGeom prst="rect">
            <a:avLst/>
          </a:prstGeom>
        </p:spPr>
        <p:txBody>
          <a:bodyPr vert="horz" lIns="93936" tIns="46968" rIns="93936" bIns="46968" rtlCol="0" anchor="b"/>
          <a:lstStyle>
            <a:lvl1pPr algn="r">
              <a:defRPr sz="1200"/>
            </a:lvl1pPr>
          </a:lstStyle>
          <a:p>
            <a:fld id="{62B9E953-1A87-4E14-9AA4-1E481571986C}" type="slidenum">
              <a:rPr lang="en-US" smtClean="0"/>
              <a:pPr/>
              <a:t>‹#›</a:t>
            </a:fld>
            <a:endParaRPr lang="en-US"/>
          </a:p>
        </p:txBody>
      </p:sp>
    </p:spTree>
    <p:extLst>
      <p:ext uri="{BB962C8B-B14F-4D97-AF65-F5344CB8AC3E}">
        <p14:creationId xmlns:p14="http://schemas.microsoft.com/office/powerpoint/2010/main" val="123287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B9E953-1A87-4E14-9AA4-1E48157198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65DB6-D5AD-4B64-BAE3-830A8437339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9E953-1A87-4E14-9AA4-1E48157198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3031BAFF-7753-4FDA-BB78-697E2523790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D865EA-F9DA-4E80-AC3B-620B96F099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6DC6E2-EB39-47A5-9F2C-74A9E381BD0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D8CC53E-7569-4554-9F08-408706EA47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9CF432-15AE-4D3D-968E-3C7E00A43F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A0224-E773-42D8-8F52-0497F6474DD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48C0C5-C77D-46DC-9E9B-10B6D66B2D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2796A2-4D9E-4A8E-B6E2-42C32BE6A3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0614A85-04B7-434E-8003-0A796AC9DDE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128111-2423-4814-9A73-F7305B5EB8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4ACD6D-EC49-456F-9B25-EBE21AB5C61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D65A85-9CDD-47A2-B199-AD51C23C659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634BA301-BBCF-4D98-8741-C5DF4425E29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ajp.psychiatryonline.org/cgi/reprint/162/6/106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katu.com/home/video/26119539.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file:///C:\Users\KenStevens\Documents\Oregon%20Health%20Plan%20Denies%20Chemo%20Medicine-%20Assisted%20Suicide%20Offered%20Instead.wmv"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uicidology.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pccef.org/art44.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michiganlawreview.org/assets/pdfs/106/8/hendinfoley.pd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notdeadyet.org/" TargetMode="External"/><Relationship Id="rId3" Type="http://schemas.openxmlformats.org/officeDocument/2006/relationships/hyperlink" Target="http://www.pccef.org/" TargetMode="External"/><Relationship Id="rId7" Type="http://schemas.openxmlformats.org/officeDocument/2006/relationships/hyperlink" Target="http://www.epcc.c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hospicepatients.org/" TargetMode="External"/><Relationship Id="rId5" Type="http://schemas.openxmlformats.org/officeDocument/2006/relationships/hyperlink" Target="http://www.patientsrightscouncil.org/" TargetMode="External"/><Relationship Id="rId4" Type="http://schemas.openxmlformats.org/officeDocument/2006/relationships/hyperlink" Target="http://www.choiceillusion.org/" TargetMode="External"/><Relationship Id="rId9" Type="http://schemas.openxmlformats.org/officeDocument/2006/relationships/hyperlink" Target="http://dredf.org/assisted_suicid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0"/>
            <a:ext cx="8534400" cy="5029200"/>
          </a:xfrm>
        </p:spPr>
        <p:txBody>
          <a:bodyPr/>
          <a:lstStyle/>
          <a:p>
            <a:r>
              <a:rPr lang="en-US" dirty="0" smtClean="0"/>
              <a:t/>
            </a:r>
            <a:br>
              <a:rPr lang="en-US" dirty="0" smtClean="0"/>
            </a:br>
            <a:r>
              <a:rPr lang="en-US" dirty="0" smtClean="0"/>
              <a:t/>
            </a:r>
            <a:br>
              <a:rPr lang="en-US" dirty="0" smtClean="0"/>
            </a:br>
            <a:r>
              <a:rPr lang="en-US" sz="5400" dirty="0" smtClean="0">
                <a:solidFill>
                  <a:srgbClr val="FFC000"/>
                </a:solidFill>
              </a:rPr>
              <a:t>The Reality of Physician Assisted Suicide in Oregon  &amp; What it Means</a:t>
            </a:r>
            <a:br>
              <a:rPr lang="en-US" sz="5400" dirty="0" smtClean="0">
                <a:solidFill>
                  <a:srgbClr val="FFC000"/>
                </a:solidFill>
              </a:rPr>
            </a:br>
            <a:r>
              <a:rPr lang="en-US" sz="2000" dirty="0" smtClean="0">
                <a:solidFill>
                  <a:srgbClr val="FFC000"/>
                </a:solidFill>
              </a:rPr>
              <a:t/>
            </a:r>
            <a:br>
              <a:rPr lang="en-US" sz="2000" dirty="0" smtClean="0">
                <a:solidFill>
                  <a:srgbClr val="FFC000"/>
                </a:solidFill>
              </a:rPr>
            </a:br>
            <a:r>
              <a:rPr lang="en-US" sz="2800" dirty="0" smtClean="0"/>
              <a:t>presentation to </a:t>
            </a:r>
            <a:br>
              <a:rPr lang="en-US" sz="2800" dirty="0" smtClean="0"/>
            </a:br>
            <a:r>
              <a:rPr lang="en-US" sz="2800" dirty="0" smtClean="0"/>
              <a:t>Medical Ethics Class </a:t>
            </a:r>
            <a:br>
              <a:rPr lang="en-US" sz="2800" dirty="0" smtClean="0"/>
            </a:br>
            <a:r>
              <a:rPr lang="en-US" sz="2800" dirty="0" smtClean="0"/>
              <a:t>University of Oregon  </a:t>
            </a:r>
            <a:br>
              <a:rPr lang="en-US" sz="2800" dirty="0" smtClean="0"/>
            </a:br>
            <a:r>
              <a:rPr lang="en-US" sz="2800" dirty="0" smtClean="0"/>
              <a:t>February 27, 2013 </a:t>
            </a:r>
            <a:r>
              <a:rPr lang="en-US" sz="3200" dirty="0" smtClean="0"/>
              <a:t/>
            </a:r>
            <a:br>
              <a:rPr lang="en-US" sz="3200" dirty="0" smtClean="0"/>
            </a:br>
            <a:endParaRPr lang="en-US" dirty="0"/>
          </a:p>
        </p:txBody>
      </p:sp>
      <p:sp>
        <p:nvSpPr>
          <p:cNvPr id="2051" name="Rectangle 3"/>
          <p:cNvSpPr>
            <a:spLocks noGrp="1" noChangeArrowheads="1"/>
          </p:cNvSpPr>
          <p:nvPr>
            <p:ph type="subTitle" idx="1"/>
          </p:nvPr>
        </p:nvSpPr>
        <p:spPr>
          <a:xfrm>
            <a:off x="1295400" y="5410200"/>
            <a:ext cx="6858000" cy="685800"/>
          </a:xfrm>
        </p:spPr>
        <p:txBody>
          <a:bodyPr/>
          <a:lstStyle/>
          <a:p>
            <a:pPr>
              <a:lnSpc>
                <a:spcPct val="90000"/>
              </a:lnSpc>
            </a:pPr>
            <a:r>
              <a:rPr lang="en-US" sz="2800" dirty="0" smtClean="0"/>
              <a:t> Dr. Kenneth </a:t>
            </a:r>
            <a:r>
              <a:rPr lang="en-US" sz="2800" dirty="0"/>
              <a:t>R. Stevens, Jr., M.D</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title"/>
          </p:nvPr>
        </p:nvSpPr>
        <p:spPr/>
        <p:txBody>
          <a:bodyPr/>
          <a:lstStyle/>
          <a:p>
            <a:endParaRPr lang="en-US" dirty="0"/>
          </a:p>
        </p:txBody>
      </p:sp>
      <p:pic>
        <p:nvPicPr>
          <p:cNvPr id="81924" name="Picture 4"/>
          <p:cNvPicPr>
            <a:picLocks noGrp="1" noChangeAspect="1" noChangeArrowheads="1"/>
          </p:cNvPicPr>
          <p:nvPr>
            <p:ph idx="1"/>
          </p:nvPr>
        </p:nvPicPr>
        <p:blipFill>
          <a:blip r:embed="rId3" cstate="print"/>
          <a:srcRect/>
          <a:stretch>
            <a:fillRect/>
          </a:stretch>
        </p:blipFill>
        <p:spPr>
          <a:xfrm>
            <a:off x="-381000" y="-84138"/>
            <a:ext cx="9906000" cy="7508876"/>
          </a:xfrm>
          <a:noFill/>
          <a:ln/>
        </p:spPr>
      </p:pic>
      <p:sp>
        <p:nvSpPr>
          <p:cNvPr id="2" name="Slide Number Placeholder 1"/>
          <p:cNvSpPr>
            <a:spLocks noGrp="1"/>
          </p:cNvSpPr>
          <p:nvPr>
            <p:ph type="sldNum" sz="quarter" idx="12"/>
          </p:nvPr>
        </p:nvSpPr>
        <p:spPr/>
        <p:txBody>
          <a:bodyPr/>
          <a:lstStyle/>
          <a:p>
            <a:fld id="{369CF432-15AE-4D3D-968E-3C7E00A43FA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8600" y="228600"/>
            <a:ext cx="8915400" cy="2286000"/>
          </a:xfrm>
        </p:spPr>
        <p:txBody>
          <a:bodyPr/>
          <a:lstStyle/>
          <a:p>
            <a:r>
              <a:rPr lang="en-US" sz="3600" dirty="0">
                <a:solidFill>
                  <a:srgbClr val="FFC000"/>
                </a:solidFill>
              </a:rPr>
              <a:t>The </a:t>
            </a:r>
            <a:r>
              <a:rPr lang="en-US" sz="3600" dirty="0" smtClean="0">
                <a:solidFill>
                  <a:srgbClr val="FFC000"/>
                </a:solidFill>
              </a:rPr>
              <a:t>focus of assisted suicide legalization </a:t>
            </a:r>
            <a:br>
              <a:rPr lang="en-US" sz="3600" dirty="0" smtClean="0">
                <a:solidFill>
                  <a:srgbClr val="FFC000"/>
                </a:solidFill>
              </a:rPr>
            </a:br>
            <a:r>
              <a:rPr lang="en-US" sz="3600" dirty="0" smtClean="0">
                <a:solidFill>
                  <a:srgbClr val="FFC000"/>
                </a:solidFill>
              </a:rPr>
              <a:t>is </a:t>
            </a:r>
            <a:r>
              <a:rPr lang="en-US" sz="3600" dirty="0">
                <a:solidFill>
                  <a:srgbClr val="FFC000"/>
                </a:solidFill>
              </a:rPr>
              <a:t>to give doctors </a:t>
            </a:r>
            <a:r>
              <a:rPr lang="en-US" sz="3600" dirty="0" smtClean="0">
                <a:solidFill>
                  <a:srgbClr val="FFC000"/>
                </a:solidFill>
              </a:rPr>
              <a:t>legal protection </a:t>
            </a:r>
            <a:br>
              <a:rPr lang="en-US" sz="3600" dirty="0" smtClean="0">
                <a:solidFill>
                  <a:srgbClr val="FFC000"/>
                </a:solidFill>
              </a:rPr>
            </a:br>
            <a:r>
              <a:rPr lang="en-US" sz="3600" dirty="0" smtClean="0">
                <a:solidFill>
                  <a:srgbClr val="FFC000"/>
                </a:solidFill>
              </a:rPr>
              <a:t>and the </a:t>
            </a:r>
            <a:r>
              <a:rPr lang="en-US" sz="3600" dirty="0">
                <a:solidFill>
                  <a:srgbClr val="FFC000"/>
                </a:solidFill>
              </a:rPr>
              <a:t>right to kill </a:t>
            </a:r>
            <a:r>
              <a:rPr lang="en-US" sz="3600" dirty="0" smtClean="0">
                <a:solidFill>
                  <a:srgbClr val="FFC000"/>
                </a:solidFill>
              </a:rPr>
              <a:t>patients.</a:t>
            </a:r>
            <a:endParaRPr lang="en-US" sz="3600" dirty="0">
              <a:solidFill>
                <a:srgbClr val="FFC000"/>
              </a:solidFill>
            </a:endParaRPr>
          </a:p>
        </p:txBody>
      </p:sp>
      <p:sp>
        <p:nvSpPr>
          <p:cNvPr id="136195" name="Rectangle 3"/>
          <p:cNvSpPr>
            <a:spLocks noGrp="1" noChangeArrowheads="1"/>
          </p:cNvSpPr>
          <p:nvPr>
            <p:ph type="body" idx="1"/>
          </p:nvPr>
        </p:nvSpPr>
        <p:spPr>
          <a:xfrm>
            <a:off x="304800" y="2667000"/>
            <a:ext cx="8610600" cy="3962400"/>
          </a:xfrm>
        </p:spPr>
        <p:txBody>
          <a:bodyPr/>
          <a:lstStyle/>
          <a:p>
            <a:pPr>
              <a:buFont typeface="Wingdings" pitchFamily="2" charset="2"/>
              <a:buNone/>
            </a:pPr>
            <a:r>
              <a:rPr lang="en-US" sz="3600" dirty="0" smtClean="0">
                <a:solidFill>
                  <a:srgbClr val="FF0000"/>
                </a:solidFill>
              </a:rPr>
              <a:t>The </a:t>
            </a:r>
            <a:r>
              <a:rPr lang="en-US" sz="3600" dirty="0">
                <a:solidFill>
                  <a:srgbClr val="FF0000"/>
                </a:solidFill>
              </a:rPr>
              <a:t>focus is </a:t>
            </a:r>
            <a:r>
              <a:rPr lang="en-US" sz="3600" u="sng" dirty="0">
                <a:solidFill>
                  <a:srgbClr val="FF0000"/>
                </a:solidFill>
              </a:rPr>
              <a:t>not</a:t>
            </a:r>
            <a:r>
              <a:rPr lang="en-US" sz="3600" dirty="0">
                <a:solidFill>
                  <a:srgbClr val="FF0000"/>
                </a:solidFill>
              </a:rPr>
              <a:t> on comfort care</a:t>
            </a:r>
            <a:r>
              <a:rPr lang="en-US" sz="3600" dirty="0" smtClean="0">
                <a:solidFill>
                  <a:srgbClr val="FF0000"/>
                </a:solidFill>
              </a:rPr>
              <a:t>.</a:t>
            </a:r>
            <a:endParaRPr lang="en-US" sz="3600" dirty="0">
              <a:solidFill>
                <a:srgbClr val="FF0000"/>
              </a:solidFill>
            </a:endParaRPr>
          </a:p>
          <a:p>
            <a:pPr>
              <a:buFont typeface="Wingdings" pitchFamily="2" charset="2"/>
              <a:buNone/>
            </a:pPr>
            <a:r>
              <a:rPr lang="en-US" sz="3600" dirty="0" smtClean="0">
                <a:solidFill>
                  <a:srgbClr val="FF0000"/>
                </a:solidFill>
              </a:rPr>
              <a:t>The </a:t>
            </a:r>
            <a:r>
              <a:rPr lang="en-US" sz="3600" dirty="0">
                <a:solidFill>
                  <a:srgbClr val="FF0000"/>
                </a:solidFill>
              </a:rPr>
              <a:t>focus is </a:t>
            </a:r>
            <a:r>
              <a:rPr lang="en-US" sz="3600" u="sng" dirty="0">
                <a:solidFill>
                  <a:srgbClr val="FF0000"/>
                </a:solidFill>
              </a:rPr>
              <a:t>not</a:t>
            </a:r>
            <a:r>
              <a:rPr lang="en-US" sz="3600" dirty="0">
                <a:solidFill>
                  <a:srgbClr val="FF0000"/>
                </a:solidFill>
              </a:rPr>
              <a:t> on pain management</a:t>
            </a:r>
            <a:r>
              <a:rPr lang="en-US" sz="3600" dirty="0" smtClean="0">
                <a:solidFill>
                  <a:srgbClr val="FF0000"/>
                </a:solidFill>
              </a:rPr>
              <a:t>.</a:t>
            </a:r>
            <a:endParaRPr lang="en-US" sz="3600" dirty="0">
              <a:solidFill>
                <a:srgbClr val="FF0000"/>
              </a:solidFill>
            </a:endParaRPr>
          </a:p>
          <a:p>
            <a:pPr>
              <a:buFont typeface="Wingdings" pitchFamily="2" charset="2"/>
              <a:buNone/>
            </a:pPr>
            <a:r>
              <a:rPr lang="en-US" sz="3600" dirty="0" smtClean="0">
                <a:solidFill>
                  <a:srgbClr val="FF0000"/>
                </a:solidFill>
              </a:rPr>
              <a:t>The </a:t>
            </a:r>
            <a:r>
              <a:rPr lang="en-US" sz="3600" dirty="0">
                <a:solidFill>
                  <a:srgbClr val="FF0000"/>
                </a:solidFill>
              </a:rPr>
              <a:t>focus is </a:t>
            </a:r>
            <a:r>
              <a:rPr lang="en-US" sz="3600" u="sng" dirty="0">
                <a:solidFill>
                  <a:srgbClr val="FF0000"/>
                </a:solidFill>
              </a:rPr>
              <a:t>not</a:t>
            </a:r>
            <a:r>
              <a:rPr lang="en-US" sz="3600" dirty="0">
                <a:solidFill>
                  <a:srgbClr val="FF0000"/>
                </a:solidFill>
              </a:rPr>
              <a:t> on palliative care.</a:t>
            </a:r>
          </a:p>
          <a:p>
            <a:pPr>
              <a:buFont typeface="Wingdings" pitchFamily="2" charset="2"/>
              <a:buNone/>
            </a:pPr>
            <a:endParaRPr lang="en-US" sz="3600" dirty="0">
              <a:solidFill>
                <a:srgbClr val="FF0000"/>
              </a:solidFill>
            </a:endParaRPr>
          </a:p>
          <a:p>
            <a:pPr>
              <a:buFont typeface="Wingdings" pitchFamily="2" charset="2"/>
              <a:buNone/>
            </a:pPr>
            <a:r>
              <a:rPr lang="en-US" sz="3600" dirty="0" smtClean="0">
                <a:solidFill>
                  <a:srgbClr val="FF0000"/>
                </a:solidFill>
              </a:rPr>
              <a:t>The </a:t>
            </a:r>
            <a:r>
              <a:rPr lang="en-US" sz="3600" dirty="0">
                <a:solidFill>
                  <a:srgbClr val="FF0000"/>
                </a:solidFill>
              </a:rPr>
              <a:t>focus is to </a:t>
            </a:r>
            <a:r>
              <a:rPr lang="en-US" sz="3600" dirty="0" smtClean="0">
                <a:solidFill>
                  <a:srgbClr val="FF0000"/>
                </a:solidFill>
              </a:rPr>
              <a:t>legalize assisted suicide. </a:t>
            </a:r>
            <a:endParaRPr lang="en-US" sz="3600" dirty="0">
              <a:solidFill>
                <a:srgbClr val="FF00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52400" y="228600"/>
            <a:ext cx="8991600" cy="2667000"/>
          </a:xfrm>
        </p:spPr>
        <p:txBody>
          <a:bodyPr/>
          <a:lstStyle/>
          <a:p>
            <a:r>
              <a:rPr lang="en-US" sz="4000" dirty="0" smtClean="0">
                <a:solidFill>
                  <a:srgbClr val="FFC000"/>
                </a:solidFill>
              </a:rPr>
              <a:t>Legalization </a:t>
            </a:r>
            <a:r>
              <a:rPr lang="en-US" sz="4000" dirty="0">
                <a:solidFill>
                  <a:srgbClr val="FFC000"/>
                </a:solidFill>
              </a:rPr>
              <a:t>of </a:t>
            </a:r>
            <a:r>
              <a:rPr lang="en-US" sz="4000" dirty="0" smtClean="0">
                <a:solidFill>
                  <a:srgbClr val="FFC000"/>
                </a:solidFill>
              </a:rPr>
              <a:t>assisted suicide </a:t>
            </a:r>
            <a:r>
              <a:rPr lang="en-US" sz="4000" dirty="0">
                <a:solidFill>
                  <a:srgbClr val="FFC000"/>
                </a:solidFill>
              </a:rPr>
              <a:t>does </a:t>
            </a:r>
            <a:r>
              <a:rPr lang="en-US" sz="4000" u="sng" dirty="0">
                <a:solidFill>
                  <a:srgbClr val="FFC000"/>
                </a:solidFill>
              </a:rPr>
              <a:t>not</a:t>
            </a:r>
            <a:r>
              <a:rPr lang="en-US" sz="4000" dirty="0">
                <a:solidFill>
                  <a:srgbClr val="FFC000"/>
                </a:solidFill>
              </a:rPr>
              <a:t> give any new rights </a:t>
            </a:r>
            <a:r>
              <a:rPr lang="en-US" sz="4000" dirty="0" smtClean="0">
                <a:solidFill>
                  <a:srgbClr val="FFC000"/>
                </a:solidFill>
              </a:rPr>
              <a:t>to patients</a:t>
            </a:r>
            <a:r>
              <a:rPr lang="en-US" sz="4000" dirty="0">
                <a:solidFill>
                  <a:srgbClr val="FFC000"/>
                </a:solidFill>
              </a:rPr>
              <a:t>.  </a:t>
            </a:r>
            <a:br>
              <a:rPr lang="en-US" sz="4000" dirty="0">
                <a:solidFill>
                  <a:srgbClr val="FFC000"/>
                </a:solidFill>
              </a:rPr>
            </a:br>
            <a:r>
              <a:rPr lang="en-US" sz="4000" dirty="0">
                <a:solidFill>
                  <a:srgbClr val="FFC000"/>
                </a:solidFill>
              </a:rPr>
              <a:t>It’s purpose is to legally protect doctors who write prescriptions for lethal drugs.</a:t>
            </a:r>
          </a:p>
        </p:txBody>
      </p:sp>
      <p:sp>
        <p:nvSpPr>
          <p:cNvPr id="137219" name="Rectangle 3"/>
          <p:cNvSpPr>
            <a:spLocks noGrp="1" noChangeArrowheads="1"/>
          </p:cNvSpPr>
          <p:nvPr>
            <p:ph type="body" idx="1"/>
          </p:nvPr>
        </p:nvSpPr>
        <p:spPr>
          <a:xfrm>
            <a:off x="0" y="3200400"/>
            <a:ext cx="8915400" cy="3352800"/>
          </a:xfrm>
        </p:spPr>
        <p:txBody>
          <a:bodyPr/>
          <a:lstStyle/>
          <a:p>
            <a:pPr algn="ctr">
              <a:buFont typeface="Wingdings" pitchFamily="2" charset="2"/>
              <a:buNone/>
            </a:pPr>
            <a:r>
              <a:rPr lang="en-US" sz="4000" dirty="0">
                <a:solidFill>
                  <a:srgbClr val="FFFF00"/>
                </a:solidFill>
              </a:rPr>
              <a:t>Legalization of </a:t>
            </a:r>
            <a:r>
              <a:rPr lang="en-US" sz="4000" dirty="0" smtClean="0">
                <a:solidFill>
                  <a:srgbClr val="FFFF00"/>
                </a:solidFill>
              </a:rPr>
              <a:t>assisted suicide </a:t>
            </a:r>
            <a:r>
              <a:rPr lang="en-US" sz="4000" dirty="0">
                <a:solidFill>
                  <a:srgbClr val="FFFF00"/>
                </a:solidFill>
              </a:rPr>
              <a:t>takes away from terminally ill </a:t>
            </a:r>
            <a:r>
              <a:rPr lang="en-US" sz="4000" dirty="0" smtClean="0">
                <a:solidFill>
                  <a:srgbClr val="FFFF00"/>
                </a:solidFill>
              </a:rPr>
              <a:t>and disabled patients</a:t>
            </a:r>
            <a:r>
              <a:rPr lang="en-US" sz="4000" dirty="0">
                <a:solidFill>
                  <a:srgbClr val="FFFF00"/>
                </a:solidFill>
              </a:rPr>
              <a:t>, the protection against doctors who order their death by a prescription for lethal drugs.</a:t>
            </a:r>
          </a:p>
          <a:p>
            <a:pPr algn="ctr">
              <a:buFont typeface="Wingdings" pitchFamily="2" charset="2"/>
              <a:buNone/>
            </a:pPr>
            <a:endParaRPr lang="en-US" sz="4000" dirty="0">
              <a:solidFill>
                <a:srgbClr val="FFFF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DOUBLESPEAK</a:t>
            </a:r>
            <a:endParaRPr lang="en-US" dirty="0"/>
          </a:p>
        </p:txBody>
      </p:sp>
      <p:sp>
        <p:nvSpPr>
          <p:cNvPr id="3" name="Content Placeholder 2"/>
          <p:cNvSpPr>
            <a:spLocks noGrp="1"/>
          </p:cNvSpPr>
          <p:nvPr>
            <p:ph idx="1"/>
          </p:nvPr>
        </p:nvSpPr>
        <p:spPr/>
        <p:txBody>
          <a:bodyPr/>
          <a:lstStyle/>
          <a:p>
            <a:pPr>
              <a:buNone/>
            </a:pPr>
            <a:r>
              <a:rPr lang="en-US" dirty="0" smtClean="0"/>
              <a:t>  In his 1993 book, “Lawful Exit”, Derek </a:t>
            </a:r>
            <a:r>
              <a:rPr lang="en-US" dirty="0" err="1" smtClean="0"/>
              <a:t>Humphry</a:t>
            </a:r>
            <a:r>
              <a:rPr lang="en-US" dirty="0" smtClean="0"/>
              <a:t>, founder of the Hemlock Society,  devoted a </a:t>
            </a:r>
            <a:r>
              <a:rPr lang="en-US" dirty="0" smtClean="0">
                <a:solidFill>
                  <a:srgbClr val="FFC000"/>
                </a:solidFill>
              </a:rPr>
              <a:t>chapter titled “</a:t>
            </a:r>
            <a:r>
              <a:rPr lang="en-US" dirty="0" err="1" smtClean="0">
                <a:solidFill>
                  <a:srgbClr val="FFC000"/>
                </a:solidFill>
              </a:rPr>
              <a:t>DoubleSpeak</a:t>
            </a:r>
            <a:r>
              <a:rPr lang="en-US" dirty="0" smtClean="0">
                <a:solidFill>
                  <a:srgbClr val="FFC000"/>
                </a:solidFill>
              </a:rPr>
              <a:t>” </a:t>
            </a:r>
            <a:r>
              <a:rPr lang="en-US" dirty="0" smtClean="0"/>
              <a:t>to the importance of language.</a:t>
            </a:r>
          </a:p>
          <a:p>
            <a:pPr>
              <a:buNone/>
            </a:pPr>
            <a:r>
              <a:rPr lang="en-US" dirty="0" smtClean="0">
                <a:solidFill>
                  <a:srgbClr val="FFC000"/>
                </a:solidFill>
              </a:rPr>
              <a:t>  The proponents of assisted suicide use euphemisms in their campaign to legalize assisted suicide.</a:t>
            </a:r>
          </a:p>
          <a:p>
            <a:pPr algn="ctr">
              <a:buNone/>
            </a:pPr>
            <a:r>
              <a:rPr lang="en-US" sz="4000" dirty="0" smtClean="0">
                <a:solidFill>
                  <a:srgbClr val="FFC000"/>
                </a:solidFill>
              </a:rPr>
              <a:t>But suicide is still suicide</a:t>
            </a:r>
            <a:endParaRPr lang="en-US" sz="4000" dirty="0">
              <a:solidFill>
                <a:srgbClr val="FFC000"/>
              </a:solidFill>
            </a:endParaRPr>
          </a:p>
        </p:txBody>
      </p:sp>
      <p:sp>
        <p:nvSpPr>
          <p:cNvPr id="4" name="Slide Number Placeholder 3"/>
          <p:cNvSpPr>
            <a:spLocks noGrp="1"/>
          </p:cNvSpPr>
          <p:nvPr>
            <p:ph type="sldNum" sz="quarter" idx="12"/>
          </p:nvPr>
        </p:nvSpPr>
        <p:spPr/>
        <p:txBody>
          <a:bodyPr/>
          <a:lstStyle/>
          <a:p>
            <a:fld id="{369CF432-15AE-4D3D-968E-3C7E00A43FA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381000"/>
            <a:ext cx="8534400" cy="6019800"/>
          </a:xfrm>
        </p:spPr>
        <p:txBody>
          <a:bodyPr/>
          <a:lstStyle/>
          <a:p>
            <a:r>
              <a:rPr lang="en-US" sz="4000" dirty="0">
                <a:solidFill>
                  <a:srgbClr val="FF0000"/>
                </a:solidFill>
              </a:rPr>
              <a:t>“You will never get accustomed </a:t>
            </a:r>
            <a:br>
              <a:rPr lang="en-US" sz="4000" dirty="0">
                <a:solidFill>
                  <a:srgbClr val="FF0000"/>
                </a:solidFill>
              </a:rPr>
            </a:br>
            <a:r>
              <a:rPr lang="en-US" sz="4000" dirty="0">
                <a:solidFill>
                  <a:srgbClr val="FF0000"/>
                </a:solidFill>
              </a:rPr>
              <a:t>to killing somebody.”</a:t>
            </a:r>
            <a:br>
              <a:rPr lang="en-US" sz="4000" dirty="0">
                <a:solidFill>
                  <a:srgbClr val="FF0000"/>
                </a:solidFill>
              </a:rPr>
            </a:br>
            <a:r>
              <a:rPr lang="en-US" sz="4000" dirty="0">
                <a:solidFill>
                  <a:srgbClr val="FF0000"/>
                </a:solidFill>
              </a:rPr>
              <a:t>Writing a lethal prescription is like “giving a patient a loaded gun and just asking them not to shoot before you leave the house.”</a:t>
            </a:r>
            <a:br>
              <a:rPr lang="en-US" sz="4000" dirty="0">
                <a:solidFill>
                  <a:srgbClr val="FF0000"/>
                </a:solidFill>
              </a:rPr>
            </a:br>
            <a:r>
              <a:rPr lang="en-US" sz="4000" dirty="0">
                <a:solidFill>
                  <a:srgbClr val="FF0000"/>
                </a:solidFill>
              </a:rPr>
              <a:t/>
            </a:r>
            <a:br>
              <a:rPr lang="en-US" sz="4000" dirty="0">
                <a:solidFill>
                  <a:srgbClr val="FF0000"/>
                </a:solidFill>
              </a:rPr>
            </a:br>
            <a:r>
              <a:rPr lang="en-US" sz="2800" i="1" dirty="0"/>
              <a:t>Pieter </a:t>
            </a:r>
            <a:r>
              <a:rPr lang="en-US" sz="2800" i="1" dirty="0" err="1"/>
              <a:t>Admiraal</a:t>
            </a:r>
            <a:r>
              <a:rPr lang="en-US" sz="2800" i="1" dirty="0"/>
              <a:t>, M.D. leader of The Netherlands’ euthanasia movement</a:t>
            </a:r>
            <a:br>
              <a:rPr lang="en-US" sz="2800" i="1" dirty="0"/>
            </a:br>
            <a:r>
              <a:rPr lang="en-US" sz="2800" i="1" dirty="0"/>
              <a:t>American Medical News 9/15/1997</a:t>
            </a:r>
            <a:endParaRPr lang="en-US" sz="4000" i="1" dirty="0"/>
          </a:p>
        </p:txBody>
      </p:sp>
      <p:sp>
        <p:nvSpPr>
          <p:cNvPr id="2" name="Slide Number Placeholder 1"/>
          <p:cNvSpPr>
            <a:spLocks noGrp="1"/>
          </p:cNvSpPr>
          <p:nvPr>
            <p:ph type="sldNum" sz="quarter" idx="12"/>
          </p:nvPr>
        </p:nvSpPr>
        <p:spPr/>
        <p:txBody>
          <a:bodyPr/>
          <a:lstStyle/>
          <a:p>
            <a:fld id="{10614A85-04B7-434E-8003-0A796AC9DDE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r>
              <a:rPr lang="en-US" dirty="0" smtClean="0">
                <a:solidFill>
                  <a:srgbClr val="FFC000"/>
                </a:solidFill>
              </a:rPr>
              <a:t>Michael Freeland (Mr. A)</a:t>
            </a:r>
            <a:br>
              <a:rPr lang="en-US" dirty="0" smtClean="0">
                <a:solidFill>
                  <a:srgbClr val="FFC000"/>
                </a:solidFill>
              </a:rPr>
            </a:br>
            <a:r>
              <a:rPr lang="en-US" sz="3600" dirty="0" smtClean="0">
                <a:solidFill>
                  <a:srgbClr val="FFC000"/>
                </a:solidFill>
              </a:rPr>
              <a:t>received substandard medical care</a:t>
            </a:r>
            <a:br>
              <a:rPr lang="en-US" sz="3600" dirty="0" smtClean="0">
                <a:solidFill>
                  <a:srgbClr val="FFC000"/>
                </a:solidFill>
              </a:rPr>
            </a:br>
            <a:r>
              <a:rPr lang="en-US" sz="2400" dirty="0" smtClean="0">
                <a:solidFill>
                  <a:srgbClr val="FF0000"/>
                </a:solidFill>
              </a:rPr>
              <a:t>Assisted suicide leads to </a:t>
            </a:r>
            <a:r>
              <a:rPr lang="en-US" sz="2400" dirty="0" err="1" smtClean="0">
                <a:solidFill>
                  <a:srgbClr val="FF0000"/>
                </a:solidFill>
              </a:rPr>
              <a:t>dumbing</a:t>
            </a:r>
            <a:r>
              <a:rPr lang="en-US" sz="2400" dirty="0" smtClean="0">
                <a:solidFill>
                  <a:srgbClr val="FF0000"/>
                </a:solidFill>
              </a:rPr>
              <a:t>-down of medicine</a:t>
            </a:r>
            <a:endParaRPr lang="en-US" sz="2400" dirty="0">
              <a:solidFill>
                <a:srgbClr val="FF0000"/>
              </a:solidFill>
            </a:endParaRPr>
          </a:p>
        </p:txBody>
      </p:sp>
      <p:sp>
        <p:nvSpPr>
          <p:cNvPr id="3" name="Content Placeholder 2"/>
          <p:cNvSpPr>
            <a:spLocks noGrp="1"/>
          </p:cNvSpPr>
          <p:nvPr>
            <p:ph idx="1"/>
          </p:nvPr>
        </p:nvSpPr>
        <p:spPr>
          <a:xfrm>
            <a:off x="0" y="1676400"/>
            <a:ext cx="9067800" cy="4419600"/>
          </a:xfrm>
        </p:spPr>
        <p:txBody>
          <a:bodyPr/>
          <a:lstStyle/>
          <a:p>
            <a:r>
              <a:rPr lang="en-US" sz="2400" dirty="0" smtClean="0"/>
              <a:t>63-year old with lung cancer, </a:t>
            </a:r>
            <a:r>
              <a:rPr lang="en-US" sz="2400" dirty="0" smtClean="0">
                <a:solidFill>
                  <a:srgbClr val="FFC000"/>
                </a:solidFill>
              </a:rPr>
              <a:t>received lethal drugs without a psychiatric evaluation, even though he had a history of  suicide-attempts.</a:t>
            </a:r>
          </a:p>
          <a:p>
            <a:r>
              <a:rPr lang="en-US" sz="2400" dirty="0" smtClean="0"/>
              <a:t>He was </a:t>
            </a:r>
            <a:r>
              <a:rPr lang="en-US" sz="2400" dirty="0" smtClean="0">
                <a:solidFill>
                  <a:srgbClr val="FFC000"/>
                </a:solidFill>
              </a:rPr>
              <a:t>committed involuntarily to a hospital psychiatric unit because of suicidal &amp; homicidal concerns.  Guns removed.</a:t>
            </a:r>
          </a:p>
          <a:p>
            <a:r>
              <a:rPr lang="en-US" sz="2400" dirty="0" smtClean="0">
                <a:solidFill>
                  <a:srgbClr val="FFC000"/>
                </a:solidFill>
              </a:rPr>
              <a:t>Judge declared him to be incompetent; all while he had lethal drugs in his home.</a:t>
            </a:r>
          </a:p>
          <a:p>
            <a:r>
              <a:rPr lang="en-US" sz="2400" dirty="0" smtClean="0"/>
              <a:t>At time of hospital discharge, a palliative care consultant wrote that </a:t>
            </a:r>
            <a:r>
              <a:rPr lang="en-US" sz="2400" dirty="0" smtClean="0">
                <a:solidFill>
                  <a:srgbClr val="FFC000"/>
                </a:solidFill>
              </a:rPr>
              <a:t>he probably needed attendant-care at home, but that was a “moot point” because he had “life-ending medication”.    </a:t>
            </a:r>
          </a:p>
          <a:p>
            <a:r>
              <a:rPr lang="en-US" sz="2400" dirty="0" smtClean="0">
                <a:solidFill>
                  <a:srgbClr val="FFC000"/>
                </a:solidFill>
              </a:rPr>
              <a:t>Substandard medical care because of assisted suicide.</a:t>
            </a:r>
          </a:p>
          <a:p>
            <a:pPr marL="0" indent="0" algn="ctr">
              <a:buNone/>
            </a:pPr>
            <a:r>
              <a:rPr lang="en-US" sz="2400" dirty="0" smtClean="0">
                <a:solidFill>
                  <a:srgbClr val="FFFF00"/>
                </a:solidFill>
                <a:effectLst/>
                <a:hlinkClick r:id="rId3"/>
              </a:rPr>
              <a:t>http://ajp.psychiatryonline.org/cgi/reprint/162/6/1060</a:t>
            </a:r>
            <a:endParaRPr lang="en-US" sz="2400" dirty="0" smtClean="0">
              <a:solidFill>
                <a:srgbClr val="FFFF00"/>
              </a:solidFill>
              <a:effectLst/>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15</a:t>
            </a:fld>
            <a:endParaRPr lang="en-US"/>
          </a:p>
        </p:txBody>
      </p:sp>
    </p:spTree>
    <p:extLst>
      <p:ext uri="{BB962C8B-B14F-4D97-AF65-F5344CB8AC3E}">
        <p14:creationId xmlns:p14="http://schemas.microsoft.com/office/powerpoint/2010/main" val="3112805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terminal mean?</a:t>
            </a:r>
            <a:br>
              <a:rPr lang="en-US" dirty="0" smtClean="0"/>
            </a:br>
            <a:r>
              <a:rPr lang="en-US" sz="3600" dirty="0" smtClean="0"/>
              <a:t>Life-expectancy is difficult to predict</a:t>
            </a:r>
            <a:endParaRPr lang="en-US" sz="3600" dirty="0"/>
          </a:p>
        </p:txBody>
      </p:sp>
      <p:sp>
        <p:nvSpPr>
          <p:cNvPr id="3" name="Content Placeholder 2"/>
          <p:cNvSpPr>
            <a:spLocks noGrp="1"/>
          </p:cNvSpPr>
          <p:nvPr>
            <p:ph idx="1"/>
          </p:nvPr>
        </p:nvSpPr>
        <p:spPr>
          <a:xfrm>
            <a:off x="304800" y="1981200"/>
            <a:ext cx="8686800" cy="4114800"/>
          </a:xfrm>
        </p:spPr>
        <p:txBody>
          <a:bodyPr/>
          <a:lstStyle/>
          <a:p>
            <a:pPr marL="0" indent="0" algn="ctr">
              <a:buNone/>
            </a:pPr>
            <a:r>
              <a:rPr lang="en-US" sz="2800" dirty="0" smtClean="0">
                <a:solidFill>
                  <a:srgbClr val="FFC000"/>
                </a:solidFill>
              </a:rPr>
              <a:t>Dr. J. </a:t>
            </a:r>
            <a:r>
              <a:rPr lang="en-US" sz="2800" dirty="0" err="1" smtClean="0">
                <a:solidFill>
                  <a:srgbClr val="FFC000"/>
                </a:solidFill>
              </a:rPr>
              <a:t>Englebert</a:t>
            </a:r>
            <a:r>
              <a:rPr lang="en-US" sz="2800" dirty="0" smtClean="0">
                <a:solidFill>
                  <a:srgbClr val="FFC000"/>
                </a:solidFill>
              </a:rPr>
              <a:t> </a:t>
            </a:r>
            <a:r>
              <a:rPr lang="en-US" sz="2800" dirty="0" err="1" smtClean="0">
                <a:solidFill>
                  <a:srgbClr val="FFC000"/>
                </a:solidFill>
              </a:rPr>
              <a:t>Dunphy</a:t>
            </a:r>
            <a:r>
              <a:rPr lang="en-US" sz="2800" dirty="0" smtClean="0">
                <a:solidFill>
                  <a:srgbClr val="FFC000"/>
                </a:solidFill>
              </a:rPr>
              <a:t>, MD         </a:t>
            </a:r>
          </a:p>
          <a:p>
            <a:pPr marL="0" indent="0" algn="ctr">
              <a:buNone/>
            </a:pPr>
            <a:r>
              <a:rPr lang="en-US" sz="2800" dirty="0" smtClean="0">
                <a:solidFill>
                  <a:srgbClr val="FFC000"/>
                </a:solidFill>
              </a:rPr>
              <a:t>(Prominent US surgeon): </a:t>
            </a:r>
          </a:p>
          <a:p>
            <a:r>
              <a:rPr lang="en-US" sz="2800" dirty="0" smtClean="0">
                <a:solidFill>
                  <a:srgbClr val="FFC000"/>
                </a:solidFill>
              </a:rPr>
              <a:t>“My personal experience made it obvious to me that one cannot predict the precise course or outcome of cancer.  </a:t>
            </a:r>
          </a:p>
          <a:p>
            <a:r>
              <a:rPr lang="en-US" sz="2800" dirty="0" smtClean="0">
                <a:solidFill>
                  <a:srgbClr val="FFC000"/>
                </a:solidFill>
              </a:rPr>
              <a:t>“The adage ‘he will be dead in 6 months’ is an unforgiveable statement for a physician to make”.     </a:t>
            </a:r>
          </a:p>
          <a:p>
            <a:pPr marL="0" indent="0" algn="ctr">
              <a:buNone/>
            </a:pPr>
            <a:r>
              <a:rPr lang="en-US" sz="2400" dirty="0"/>
              <a:t> </a:t>
            </a:r>
            <a:r>
              <a:rPr lang="en-US" sz="2400" dirty="0" smtClean="0"/>
              <a:t>   “Annual Discourse - On Caring for the Patient with Cancer”,      New England Journal Medicine, Aug 6 1976 </a:t>
            </a:r>
          </a:p>
          <a:p>
            <a:pPr marL="0" indent="0" algn="ctr">
              <a:buNone/>
            </a:pPr>
            <a:r>
              <a:rPr lang="en-US" sz="2400" dirty="0" smtClean="0"/>
              <a:t>Presented at annual meeting Massachusetts Medical Society</a:t>
            </a:r>
            <a:endParaRPr lang="en-US" sz="2400"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16</a:t>
            </a:fld>
            <a:endParaRPr lang="en-US"/>
          </a:p>
        </p:txBody>
      </p:sp>
    </p:spTree>
    <p:extLst>
      <p:ext uri="{BB962C8B-B14F-4D97-AF65-F5344CB8AC3E}">
        <p14:creationId xmlns:p14="http://schemas.microsoft.com/office/powerpoint/2010/main" val="558316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Jeanette Hall – cancer patient</a:t>
            </a:r>
            <a:br>
              <a:rPr lang="en-US" dirty="0" smtClean="0"/>
            </a:br>
            <a:r>
              <a:rPr lang="en-US" dirty="0" smtClean="0"/>
              <a:t>lured to assisted suicide</a:t>
            </a:r>
            <a:endParaRPr lang="en-US" dirty="0"/>
          </a:p>
        </p:txBody>
      </p:sp>
      <p:sp>
        <p:nvSpPr>
          <p:cNvPr id="3" name="Content Placeholder 2"/>
          <p:cNvSpPr>
            <a:spLocks noGrp="1"/>
          </p:cNvSpPr>
          <p:nvPr>
            <p:ph sz="half" idx="1"/>
          </p:nvPr>
        </p:nvSpPr>
        <p:spPr>
          <a:xfrm>
            <a:off x="457200" y="1447800"/>
            <a:ext cx="4038600" cy="4648200"/>
          </a:xfrm>
        </p:spPr>
        <p:txBody>
          <a:bodyPr/>
          <a:lstStyle/>
          <a:p>
            <a:r>
              <a:rPr lang="en-US" sz="2400" dirty="0" smtClean="0"/>
              <a:t>In 2000 was diagnosed with cancer, she refused treatment and wanted assisted suicide.            She had voted for it.  </a:t>
            </a:r>
          </a:p>
          <a:p>
            <a:r>
              <a:rPr lang="en-US" sz="2400" dirty="0" smtClean="0"/>
              <a:t>Without treatment, she was told she had 6 to 12 months to live.</a:t>
            </a:r>
            <a:endParaRPr lang="en-US" sz="2400" dirty="0"/>
          </a:p>
          <a:p>
            <a:r>
              <a:rPr lang="en-US" sz="2400" dirty="0" smtClean="0"/>
              <a:t>After 4 weekly visits with me, I helped her have hope, she completed treatment, the cancer disappeared.  </a:t>
            </a:r>
            <a:endParaRPr lang="en-US" sz="2400" dirty="0"/>
          </a:p>
          <a:p>
            <a:endParaRPr lang="en-US" sz="24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9600" y="1444434"/>
            <a:ext cx="4575820" cy="4643201"/>
          </a:xfrm>
        </p:spPr>
      </p:pic>
      <p:sp>
        <p:nvSpPr>
          <p:cNvPr id="7" name="TextBox 6"/>
          <p:cNvSpPr txBox="1"/>
          <p:nvPr/>
        </p:nvSpPr>
        <p:spPr>
          <a:xfrm>
            <a:off x="4419600" y="6248400"/>
            <a:ext cx="4495800" cy="461665"/>
          </a:xfrm>
          <a:prstGeom prst="rect">
            <a:avLst/>
          </a:prstGeom>
          <a:noFill/>
        </p:spPr>
        <p:txBody>
          <a:bodyPr wrap="square" rtlCol="0">
            <a:spAutoFit/>
          </a:bodyPr>
          <a:lstStyle/>
          <a:p>
            <a:r>
              <a:rPr lang="en-US" sz="2400" dirty="0" smtClean="0">
                <a:solidFill>
                  <a:srgbClr val="FFFF00"/>
                </a:solidFill>
              </a:rPr>
              <a:t>“I’m Alive  - 13 years later!”</a:t>
            </a:r>
            <a:endParaRPr lang="en-US" sz="2400" dirty="0">
              <a:solidFill>
                <a:srgbClr val="FFFF00"/>
              </a:solidFill>
            </a:endParaRPr>
          </a:p>
        </p:txBody>
      </p:sp>
      <p:sp>
        <p:nvSpPr>
          <p:cNvPr id="4" name="Slide Number Placeholder 3"/>
          <p:cNvSpPr>
            <a:spLocks noGrp="1"/>
          </p:cNvSpPr>
          <p:nvPr>
            <p:ph type="sldNum" sz="quarter" idx="12"/>
          </p:nvPr>
        </p:nvSpPr>
        <p:spPr/>
        <p:txBody>
          <a:bodyPr/>
          <a:lstStyle/>
          <a:p>
            <a:fld id="{5748C0C5-C77D-46DC-9E9B-10B6D66B2DD7}" type="slidenum">
              <a:rPr lang="en-US" smtClean="0"/>
              <a:pPr/>
              <a:t>17</a:t>
            </a:fld>
            <a:endParaRPr lang="en-US" dirty="0"/>
          </a:p>
        </p:txBody>
      </p:sp>
    </p:spTree>
    <p:extLst>
      <p:ext uri="{BB962C8B-B14F-4D97-AF65-F5344CB8AC3E}">
        <p14:creationId xmlns:p14="http://schemas.microsoft.com/office/powerpoint/2010/main" val="12435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990600"/>
          </a:xfrm>
        </p:spPr>
        <p:txBody>
          <a:bodyPr/>
          <a:lstStyle/>
          <a:p>
            <a:r>
              <a:rPr lang="en-US" sz="4000" dirty="0" smtClean="0"/>
              <a:t>Pain is Not the Issue </a:t>
            </a:r>
            <a:br>
              <a:rPr lang="en-US" sz="4000" dirty="0" smtClean="0"/>
            </a:br>
            <a:r>
              <a:rPr lang="en-US" sz="4000" dirty="0" smtClean="0"/>
              <a:t>It is a smoke-screen</a:t>
            </a:r>
            <a:endParaRPr lang="en-US" sz="4000" dirty="0"/>
          </a:p>
        </p:txBody>
      </p:sp>
      <p:sp>
        <p:nvSpPr>
          <p:cNvPr id="38915" name="Rectangle 3"/>
          <p:cNvSpPr>
            <a:spLocks noGrp="1" noChangeArrowheads="1"/>
          </p:cNvSpPr>
          <p:nvPr>
            <p:ph type="body" idx="1"/>
          </p:nvPr>
        </p:nvSpPr>
        <p:spPr>
          <a:xfrm>
            <a:off x="228600" y="1828800"/>
            <a:ext cx="8915400" cy="4800600"/>
          </a:xfrm>
        </p:spPr>
        <p:txBody>
          <a:bodyPr/>
          <a:lstStyle/>
          <a:p>
            <a:pPr>
              <a:lnSpc>
                <a:spcPct val="80000"/>
              </a:lnSpc>
            </a:pPr>
            <a:r>
              <a:rPr lang="en-US" dirty="0" smtClean="0">
                <a:solidFill>
                  <a:srgbClr val="FFC000"/>
                </a:solidFill>
              </a:rPr>
              <a:t>Pain can be controlled.</a:t>
            </a:r>
          </a:p>
          <a:p>
            <a:pPr marL="0" indent="0">
              <a:lnSpc>
                <a:spcPct val="80000"/>
              </a:lnSpc>
              <a:buNone/>
            </a:pPr>
            <a:endParaRPr lang="en-US" dirty="0" smtClean="0">
              <a:solidFill>
                <a:srgbClr val="FFC000"/>
              </a:solidFill>
            </a:endParaRPr>
          </a:p>
          <a:p>
            <a:pPr>
              <a:lnSpc>
                <a:spcPct val="80000"/>
              </a:lnSpc>
            </a:pPr>
            <a:r>
              <a:rPr lang="en-US" dirty="0" smtClean="0">
                <a:solidFill>
                  <a:srgbClr val="FFC000"/>
                </a:solidFill>
              </a:rPr>
              <a:t>Uncontrolled </a:t>
            </a:r>
            <a:r>
              <a:rPr lang="en-US" dirty="0">
                <a:solidFill>
                  <a:srgbClr val="FFC000"/>
                </a:solidFill>
              </a:rPr>
              <a:t>pain in the terminally ill rarely occurs</a:t>
            </a:r>
            <a:r>
              <a:rPr lang="en-US" dirty="0" smtClean="0">
                <a:solidFill>
                  <a:srgbClr val="FFC000"/>
                </a:solidFill>
              </a:rPr>
              <a:t>.</a:t>
            </a:r>
          </a:p>
          <a:p>
            <a:pPr>
              <a:lnSpc>
                <a:spcPct val="80000"/>
              </a:lnSpc>
            </a:pPr>
            <a:endParaRPr lang="en-US" dirty="0">
              <a:solidFill>
                <a:srgbClr val="FFC000"/>
              </a:solidFill>
            </a:endParaRPr>
          </a:p>
          <a:p>
            <a:pPr>
              <a:lnSpc>
                <a:spcPct val="80000"/>
              </a:lnSpc>
            </a:pPr>
            <a:r>
              <a:rPr lang="en-US" dirty="0">
                <a:solidFill>
                  <a:srgbClr val="FFC000"/>
                </a:solidFill>
              </a:rPr>
              <a:t>In Oregon only a very small minority of patients dying of Physician-assisted Suicide chose it because of fear of pain in the future.  This was not because they were having pain</a:t>
            </a:r>
            <a:r>
              <a:rPr lang="en-US" dirty="0" smtClean="0">
                <a:solidFill>
                  <a:srgbClr val="FFC000"/>
                </a:solidFill>
              </a:rPr>
              <a:t>.</a:t>
            </a:r>
            <a:endParaRPr lang="en-US" dirty="0">
              <a:solidFill>
                <a:srgbClr val="FFC0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81000"/>
            <a:ext cx="8229600" cy="3200400"/>
          </a:xfrm>
        </p:spPr>
        <p:txBody>
          <a:bodyPr/>
          <a:lstStyle/>
          <a:p>
            <a:r>
              <a:rPr lang="en-US" sz="4000" dirty="0">
                <a:solidFill>
                  <a:srgbClr val="FF0000"/>
                </a:solidFill>
              </a:rPr>
              <a:t>If intolerable suffering were the reason for physician-assisted suicide, then why is </a:t>
            </a:r>
            <a:r>
              <a:rPr lang="en-US" sz="4000" dirty="0" smtClean="0">
                <a:solidFill>
                  <a:srgbClr val="FF0000"/>
                </a:solidFill>
              </a:rPr>
              <a:t>it </a:t>
            </a:r>
            <a:r>
              <a:rPr lang="en-US" sz="4000" dirty="0">
                <a:solidFill>
                  <a:srgbClr val="FF0000"/>
                </a:solidFill>
              </a:rPr>
              <a:t>not successfully promoted in areas of the world where there really is such intolerable suffering?</a:t>
            </a:r>
          </a:p>
        </p:txBody>
      </p:sp>
      <p:sp>
        <p:nvSpPr>
          <p:cNvPr id="151555" name="Rectangle 3"/>
          <p:cNvSpPr>
            <a:spLocks noGrp="1" noChangeArrowheads="1"/>
          </p:cNvSpPr>
          <p:nvPr>
            <p:ph type="body" idx="1"/>
          </p:nvPr>
        </p:nvSpPr>
        <p:spPr>
          <a:xfrm>
            <a:off x="457200" y="4419600"/>
            <a:ext cx="8229600" cy="1676400"/>
          </a:xfrm>
        </p:spPr>
        <p:txBody>
          <a:bodyPr/>
          <a:lstStyle/>
          <a:p>
            <a:pPr algn="ctr">
              <a:buFont typeface="Wingdings" pitchFamily="2" charset="2"/>
              <a:buNone/>
            </a:pPr>
            <a:r>
              <a:rPr lang="en-US" sz="4000" dirty="0"/>
              <a:t>  </a:t>
            </a:r>
            <a:r>
              <a:rPr lang="en-US" sz="4000" dirty="0">
                <a:solidFill>
                  <a:srgbClr val="FFC000"/>
                </a:solidFill>
              </a:rPr>
              <a:t>Why is </a:t>
            </a:r>
            <a:r>
              <a:rPr lang="en-US" sz="4000" dirty="0" smtClean="0">
                <a:solidFill>
                  <a:srgbClr val="FFC000"/>
                </a:solidFill>
              </a:rPr>
              <a:t>assisted suicide &amp; euthanasia </a:t>
            </a:r>
            <a:r>
              <a:rPr lang="en-US" sz="4000" dirty="0">
                <a:solidFill>
                  <a:srgbClr val="FFC000"/>
                </a:solidFill>
              </a:rPr>
              <a:t>only successfully promoted in affluent societies?</a:t>
            </a:r>
          </a:p>
        </p:txBody>
      </p:sp>
      <p:sp>
        <p:nvSpPr>
          <p:cNvPr id="2" name="Slide Number Placeholder 1"/>
          <p:cNvSpPr>
            <a:spLocks noGrp="1"/>
          </p:cNvSpPr>
          <p:nvPr>
            <p:ph type="sldNum" sz="quarter" idx="12"/>
          </p:nvPr>
        </p:nvSpPr>
        <p:spPr/>
        <p:txBody>
          <a:bodyPr/>
          <a:lstStyle/>
          <a:p>
            <a:fld id="{369CF432-15AE-4D3D-968E-3C7E00A43FA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685800"/>
            <a:ext cx="8153400" cy="2819400"/>
          </a:xfrm>
        </p:spPr>
        <p:txBody>
          <a:bodyPr/>
          <a:lstStyle/>
          <a:p>
            <a:r>
              <a:rPr lang="en-US" sz="3600" dirty="0" smtClean="0"/>
              <a:t/>
            </a:r>
            <a:br>
              <a:rPr lang="en-US" sz="3600" dirty="0" smtClean="0"/>
            </a:br>
            <a:r>
              <a:rPr lang="en-US" sz="3600" dirty="0" smtClean="0"/>
              <a:t>Dr. Kenneth R. Stevens, Jr.,  MD</a:t>
            </a:r>
            <a:r>
              <a:rPr lang="en-US" sz="2000" dirty="0" smtClean="0"/>
              <a:t/>
            </a:r>
            <a:br>
              <a:rPr lang="en-US" sz="2000" dirty="0" smtClean="0"/>
            </a:br>
            <a:r>
              <a:rPr lang="en-US" sz="3600" dirty="0" smtClean="0"/>
              <a:t/>
            </a:r>
            <a:br>
              <a:rPr lang="en-US" sz="3600" dirty="0" smtClean="0"/>
            </a:br>
            <a:r>
              <a:rPr lang="en-US" sz="2800" dirty="0" smtClean="0"/>
              <a:t>Radiation Oncologist (cancer doctor) for 46 years</a:t>
            </a:r>
            <a:br>
              <a:rPr lang="en-US" sz="2800" dirty="0" smtClean="0"/>
            </a:br>
            <a:r>
              <a:rPr lang="en-US" sz="2800" dirty="0" smtClean="0"/>
              <a:t/>
            </a:r>
            <a:br>
              <a:rPr lang="en-US" sz="2800" dirty="0" smtClean="0"/>
            </a:br>
            <a:r>
              <a:rPr lang="en-US" sz="2800" dirty="0" smtClean="0"/>
              <a:t>Former Department Chair and currently </a:t>
            </a:r>
            <a:br>
              <a:rPr lang="en-US" sz="2800" dirty="0" smtClean="0"/>
            </a:br>
            <a:r>
              <a:rPr lang="en-US" sz="2800" dirty="0" smtClean="0"/>
              <a:t>Professor Emeritus, Radiation Oncology,   </a:t>
            </a:r>
            <a:br>
              <a:rPr lang="en-US" sz="2800" dirty="0" smtClean="0"/>
            </a:br>
            <a:r>
              <a:rPr lang="en-US" sz="2800" dirty="0" smtClean="0"/>
              <a:t>Oregon Health &amp; Science University,       </a:t>
            </a:r>
            <a:br>
              <a:rPr lang="en-US" sz="2800" dirty="0" smtClean="0"/>
            </a:br>
            <a:r>
              <a:rPr lang="en-US" sz="2800" dirty="0" smtClean="0"/>
              <a:t>Portland, Oregon</a:t>
            </a:r>
            <a:endParaRPr lang="en-US" sz="2800" dirty="0"/>
          </a:p>
        </p:txBody>
      </p:sp>
      <p:sp>
        <p:nvSpPr>
          <p:cNvPr id="3" name="Subtitle 2"/>
          <p:cNvSpPr>
            <a:spLocks noGrp="1"/>
          </p:cNvSpPr>
          <p:nvPr>
            <p:ph type="subTitle" sz="quarter" idx="1"/>
          </p:nvPr>
        </p:nvSpPr>
        <p:spPr>
          <a:xfrm>
            <a:off x="914400" y="4495800"/>
            <a:ext cx="7391400" cy="1371600"/>
          </a:xfrm>
        </p:spPr>
        <p:txBody>
          <a:bodyPr/>
          <a:lstStyle/>
          <a:p>
            <a:pPr>
              <a:lnSpc>
                <a:spcPct val="90000"/>
              </a:lnSpc>
            </a:pPr>
            <a:r>
              <a:rPr lang="en-US" sz="2800" i="1" smtClean="0"/>
              <a:t>President </a:t>
            </a:r>
            <a:endParaRPr lang="en-US" sz="2800" i="1" dirty="0" smtClean="0"/>
          </a:p>
          <a:p>
            <a:pPr>
              <a:lnSpc>
                <a:spcPct val="90000"/>
              </a:lnSpc>
            </a:pPr>
            <a:r>
              <a:rPr lang="en-US" sz="2800" i="1" dirty="0" smtClean="0"/>
              <a:t> Physicians for Compassionate Care</a:t>
            </a:r>
            <a:r>
              <a:rPr lang="en-US" sz="2800" dirty="0" smtClean="0"/>
              <a:t>  </a:t>
            </a:r>
            <a:r>
              <a:rPr lang="en-US" sz="2800" i="1" dirty="0" smtClean="0"/>
              <a:t>Education Foundation</a:t>
            </a:r>
          </a:p>
          <a:p>
            <a:pPr>
              <a:lnSpc>
                <a:spcPct val="90000"/>
              </a:lnSpc>
            </a:pPr>
            <a:r>
              <a:rPr lang="en-US" dirty="0" smtClean="0"/>
              <a:t>www.pccef.org</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152400"/>
            <a:ext cx="8001000" cy="4191000"/>
          </a:xfrm>
        </p:spPr>
        <p:txBody>
          <a:bodyPr/>
          <a:lstStyle/>
          <a:p>
            <a:r>
              <a:rPr lang="en-US" sz="4000" dirty="0">
                <a:solidFill>
                  <a:schemeClr val="tx1"/>
                </a:solidFill>
              </a:rPr>
              <a:t>The message that proponents of </a:t>
            </a:r>
            <a:r>
              <a:rPr lang="en-US" sz="4000" dirty="0" smtClean="0">
                <a:solidFill>
                  <a:schemeClr val="tx1"/>
                </a:solidFill>
              </a:rPr>
              <a:t>assisted suicide </a:t>
            </a:r>
            <a:r>
              <a:rPr lang="en-US" sz="4000" dirty="0">
                <a:solidFill>
                  <a:schemeClr val="tx1"/>
                </a:solidFill>
              </a:rPr>
              <a:t>are giving to the public </a:t>
            </a:r>
            <a:r>
              <a:rPr lang="en-US" sz="4000" dirty="0" smtClean="0">
                <a:solidFill>
                  <a:schemeClr val="tx1"/>
                </a:solidFill>
              </a:rPr>
              <a:t>and to </a:t>
            </a:r>
            <a:r>
              <a:rPr lang="en-US" sz="4000" dirty="0">
                <a:solidFill>
                  <a:schemeClr val="tx1"/>
                </a:solidFill>
              </a:rPr>
              <a:t>patients, is that </a:t>
            </a:r>
            <a:br>
              <a:rPr lang="en-US" sz="4000" dirty="0">
                <a:solidFill>
                  <a:schemeClr val="tx1"/>
                </a:solidFill>
              </a:rPr>
            </a:br>
            <a:r>
              <a:rPr lang="en-US" sz="4000" dirty="0">
                <a:solidFill>
                  <a:srgbClr val="FFFF00"/>
                </a:solidFill>
              </a:rPr>
              <a:t>doctors can do a better job of killing patients than they can of caring for their medical needs.</a:t>
            </a:r>
          </a:p>
        </p:txBody>
      </p:sp>
      <p:sp>
        <p:nvSpPr>
          <p:cNvPr id="99331" name="Rectangle 3"/>
          <p:cNvSpPr>
            <a:spLocks noGrp="1" noChangeArrowheads="1"/>
          </p:cNvSpPr>
          <p:nvPr>
            <p:ph type="body" idx="1"/>
          </p:nvPr>
        </p:nvSpPr>
        <p:spPr>
          <a:xfrm>
            <a:off x="1143000" y="4495800"/>
            <a:ext cx="7543800" cy="1828800"/>
          </a:xfrm>
        </p:spPr>
        <p:txBody>
          <a:bodyPr/>
          <a:lstStyle/>
          <a:p>
            <a:pPr algn="ctr">
              <a:buFont typeface="Wingdings" pitchFamily="2" charset="2"/>
              <a:buNone/>
            </a:pPr>
            <a:r>
              <a:rPr lang="en-US" sz="4400" dirty="0">
                <a:solidFill>
                  <a:srgbClr val="FFC000"/>
                </a:solidFill>
              </a:rPr>
              <a:t>Patients worry that doctor </a:t>
            </a:r>
            <a:r>
              <a:rPr lang="en-US" sz="4400" dirty="0" smtClean="0">
                <a:solidFill>
                  <a:srgbClr val="FFC000"/>
                </a:solidFill>
              </a:rPr>
              <a:t>becomes the </a:t>
            </a:r>
            <a:r>
              <a:rPr lang="en-US" sz="4400" dirty="0">
                <a:solidFill>
                  <a:srgbClr val="FFC000"/>
                </a:solidFill>
              </a:rPr>
              <a:t>attorney, judge, </a:t>
            </a:r>
            <a:r>
              <a:rPr lang="en-US" sz="4400" dirty="0" smtClean="0">
                <a:solidFill>
                  <a:srgbClr val="FFC000"/>
                </a:solidFill>
              </a:rPr>
              <a:t>jury </a:t>
            </a:r>
            <a:r>
              <a:rPr lang="en-US" sz="4400" dirty="0">
                <a:solidFill>
                  <a:srgbClr val="FFC000"/>
                </a:solidFill>
              </a:rPr>
              <a:t>and executioner.</a:t>
            </a:r>
          </a:p>
        </p:txBody>
      </p:sp>
      <p:sp>
        <p:nvSpPr>
          <p:cNvPr id="2" name="Slide Number Placeholder 1"/>
          <p:cNvSpPr>
            <a:spLocks noGrp="1"/>
          </p:cNvSpPr>
          <p:nvPr>
            <p:ph type="sldNum" sz="quarter" idx="12"/>
          </p:nvPr>
        </p:nvSpPr>
        <p:spPr/>
        <p:txBody>
          <a:bodyPr/>
          <a:lstStyle/>
          <a:p>
            <a:fld id="{369CF432-15AE-4D3D-968E-3C7E00A43FA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lstStyle/>
          <a:p>
            <a:pPr>
              <a:buNone/>
            </a:pPr>
            <a:r>
              <a:rPr lang="en-US" sz="2800" dirty="0" smtClean="0"/>
              <a:t>   “No matter how carefully any guidelines are framed, assisted suicide and euthanasia will be practiced through the prism of social inequality &amp; bias that characterize the delivery of services to all segments of society, including health care. Growing concerns about health care costs increase the risks presented by legalizing assisted suicide and euthanasia. This cost consciousness will no be diminished, and may be exacerbated, by health care reform.”</a:t>
            </a:r>
          </a:p>
          <a:p>
            <a:pPr>
              <a:buNone/>
            </a:pPr>
            <a:endParaRPr lang="en-US" sz="2800" dirty="0" smtClean="0"/>
          </a:p>
          <a:p>
            <a:pPr algn="ctr">
              <a:buNone/>
            </a:pPr>
            <a:r>
              <a:rPr lang="en-US" sz="2800" i="1" dirty="0" smtClean="0"/>
              <a:t>New York Task Force on Life and Law 1994</a:t>
            </a:r>
          </a:p>
          <a:p>
            <a:pPr algn="ctr">
              <a:buNone/>
            </a:pPr>
            <a:r>
              <a:rPr lang="en-US" sz="2800" i="1" dirty="0" smtClean="0"/>
              <a:t>Assisted  Suicide and Euthanasia</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152400"/>
            <a:ext cx="8991600" cy="1143000"/>
          </a:xfrm>
        </p:spPr>
        <p:txBody>
          <a:bodyPr/>
          <a:lstStyle/>
          <a:p>
            <a:r>
              <a:rPr lang="en-US" sz="4800" dirty="0"/>
              <a:t>People with disabilities fear </a:t>
            </a:r>
            <a:r>
              <a:rPr lang="en-US" sz="4800" dirty="0" smtClean="0"/>
              <a:t>assisted suicide</a:t>
            </a:r>
            <a:endParaRPr lang="en-US" sz="4800" dirty="0"/>
          </a:p>
        </p:txBody>
      </p:sp>
      <p:sp>
        <p:nvSpPr>
          <p:cNvPr id="130051" name="Rectangle 3"/>
          <p:cNvSpPr>
            <a:spLocks noGrp="1" noChangeArrowheads="1"/>
          </p:cNvSpPr>
          <p:nvPr>
            <p:ph type="body" idx="1"/>
          </p:nvPr>
        </p:nvSpPr>
        <p:spPr>
          <a:xfrm>
            <a:off x="457200" y="1447800"/>
            <a:ext cx="8229600" cy="4648200"/>
          </a:xfrm>
        </p:spPr>
        <p:txBody>
          <a:bodyPr/>
          <a:lstStyle/>
          <a:p>
            <a:pPr>
              <a:lnSpc>
                <a:spcPct val="90000"/>
              </a:lnSpc>
            </a:pPr>
            <a:r>
              <a:rPr lang="en-US" dirty="0">
                <a:solidFill>
                  <a:srgbClr val="FFC000"/>
                </a:solidFill>
              </a:rPr>
              <a:t>Disability Rights advocates are appalled at the negative </a:t>
            </a:r>
            <a:r>
              <a:rPr lang="en-US" dirty="0" smtClean="0">
                <a:solidFill>
                  <a:srgbClr val="FFC000"/>
                </a:solidFill>
              </a:rPr>
              <a:t>assisted suicide message directed to people </a:t>
            </a:r>
            <a:r>
              <a:rPr lang="en-US" dirty="0">
                <a:solidFill>
                  <a:srgbClr val="FFC000"/>
                </a:solidFill>
              </a:rPr>
              <a:t>with disabilities.</a:t>
            </a:r>
          </a:p>
          <a:p>
            <a:pPr>
              <a:lnSpc>
                <a:spcPct val="90000"/>
              </a:lnSpc>
            </a:pPr>
            <a:r>
              <a:rPr lang="en-US" dirty="0" smtClean="0">
                <a:solidFill>
                  <a:srgbClr val="FFC000"/>
                </a:solidFill>
              </a:rPr>
              <a:t>Assisted Suicide </a:t>
            </a:r>
            <a:r>
              <a:rPr lang="en-US" dirty="0">
                <a:solidFill>
                  <a:srgbClr val="FFC000"/>
                </a:solidFill>
              </a:rPr>
              <a:t>advocates de-value those who are  disabled by playing on the “horror of dependency</a:t>
            </a:r>
            <a:r>
              <a:rPr lang="en-US" dirty="0" smtClean="0">
                <a:solidFill>
                  <a:srgbClr val="FFC000"/>
                </a:solidFill>
              </a:rPr>
              <a:t>”.                   </a:t>
            </a:r>
            <a:r>
              <a:rPr lang="en-US" dirty="0" smtClean="0">
                <a:solidFill>
                  <a:srgbClr val="FF0000"/>
                </a:solidFill>
              </a:rPr>
              <a:t>“There are conditions worse than death”. </a:t>
            </a:r>
          </a:p>
          <a:p>
            <a:pPr>
              <a:lnSpc>
                <a:spcPct val="90000"/>
              </a:lnSpc>
            </a:pPr>
            <a:r>
              <a:rPr lang="en-US" dirty="0" smtClean="0">
                <a:solidFill>
                  <a:srgbClr val="FFC000"/>
                </a:solidFill>
              </a:rPr>
              <a:t>Those with disabilities </a:t>
            </a:r>
            <a:r>
              <a:rPr lang="en-US" dirty="0">
                <a:solidFill>
                  <a:srgbClr val="FFC000"/>
                </a:solidFill>
              </a:rPr>
              <a:t>fear they </a:t>
            </a:r>
            <a:r>
              <a:rPr lang="en-US" dirty="0" smtClean="0">
                <a:solidFill>
                  <a:srgbClr val="FFC000"/>
                </a:solidFill>
              </a:rPr>
              <a:t>will </a:t>
            </a:r>
            <a:r>
              <a:rPr lang="en-US" dirty="0">
                <a:solidFill>
                  <a:srgbClr val="FFC000"/>
                </a:solidFill>
              </a:rPr>
              <a:t>be the next targets of </a:t>
            </a:r>
            <a:r>
              <a:rPr lang="en-US" dirty="0" smtClean="0">
                <a:solidFill>
                  <a:srgbClr val="FFC000"/>
                </a:solidFill>
              </a:rPr>
              <a:t>Assisted Suicide.  </a:t>
            </a:r>
          </a:p>
          <a:p>
            <a:pPr>
              <a:lnSpc>
                <a:spcPct val="90000"/>
              </a:lnSpc>
            </a:pPr>
            <a:r>
              <a:rPr lang="en-US" dirty="0" smtClean="0">
                <a:solidFill>
                  <a:srgbClr val="C00000"/>
                </a:solidFill>
              </a:rPr>
              <a:t>They have formed “Not Dead Yet”  and “DREDF” organizations.</a:t>
            </a:r>
            <a:endParaRPr lang="en-US" dirty="0">
              <a:solidFill>
                <a:srgbClr val="C00000"/>
              </a:solidFill>
            </a:endParaRPr>
          </a:p>
          <a:p>
            <a:pPr>
              <a:lnSpc>
                <a:spcPct val="90000"/>
              </a:lnSpc>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SC00990.JPG"/>
          <p:cNvPicPr>
            <a:picLocks noGrp="1" noChangeAspect="1"/>
          </p:cNvPicPr>
          <p:nvPr>
            <p:ph type="pic" idx="1"/>
          </p:nvPr>
        </p:nvPicPr>
        <p:blipFill>
          <a:blip r:embed="rId3" cstate="print"/>
          <a:srcRect/>
          <a:stretch>
            <a:fillRect/>
          </a:stretch>
        </p:blipFill>
        <p:spPr>
          <a:xfrm>
            <a:off x="678921" y="612774"/>
            <a:ext cx="7017279" cy="5262959"/>
          </a:xfrm>
        </p:spPr>
      </p:pic>
      <p:sp>
        <p:nvSpPr>
          <p:cNvPr id="4" name="Text Placeholder 3"/>
          <p:cNvSpPr>
            <a:spLocks noGrp="1"/>
          </p:cNvSpPr>
          <p:nvPr>
            <p:ph type="body" sz="half" idx="2"/>
          </p:nvPr>
        </p:nvSpPr>
        <p:spPr>
          <a:xfrm>
            <a:off x="1143000" y="5791200"/>
            <a:ext cx="6705600" cy="838200"/>
          </a:xfrm>
        </p:spPr>
        <p:txBody>
          <a:bodyPr/>
          <a:lstStyle/>
          <a:p>
            <a:r>
              <a:rPr lang="en-US" sz="4000" dirty="0" smtClean="0"/>
              <a:t>Is Disability a Dead End?</a:t>
            </a:r>
            <a:endParaRPr lang="en-US" sz="4000" dirty="0"/>
          </a:p>
        </p:txBody>
      </p:sp>
      <p:sp>
        <p:nvSpPr>
          <p:cNvPr id="6" name="Title 5"/>
          <p:cNvSpPr>
            <a:spLocks noGrp="1"/>
          </p:cNvSpPr>
          <p:nvPr>
            <p:ph type="title"/>
          </p:nvPr>
        </p:nvSpPr>
        <p:spPr/>
        <p:txBody>
          <a:bodyPr/>
          <a:lstStyle/>
          <a:p>
            <a:endParaRPr lang="en-US" dirty="0"/>
          </a:p>
        </p:txBody>
      </p:sp>
      <p:sp>
        <p:nvSpPr>
          <p:cNvPr id="2" name="Slide Number Placeholder 1"/>
          <p:cNvSpPr>
            <a:spLocks noGrp="1"/>
          </p:cNvSpPr>
          <p:nvPr>
            <p:ph type="sldNum" sz="quarter" idx="12"/>
          </p:nvPr>
        </p:nvSpPr>
        <p:spPr/>
        <p:txBody>
          <a:bodyPr/>
          <a:lstStyle/>
          <a:p>
            <a:fld id="{FFD65A85-9CDD-47A2-B199-AD51C23C65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81000"/>
            <a:ext cx="8229600" cy="838200"/>
          </a:xfrm>
        </p:spPr>
        <p:txBody>
          <a:bodyPr/>
          <a:lstStyle/>
          <a:p>
            <a:r>
              <a:rPr lang="en-US" dirty="0"/>
              <a:t>Depression</a:t>
            </a:r>
          </a:p>
        </p:txBody>
      </p:sp>
      <p:sp>
        <p:nvSpPr>
          <p:cNvPr id="98307" name="Rectangle 3"/>
          <p:cNvSpPr>
            <a:spLocks noGrp="1" noChangeArrowheads="1"/>
          </p:cNvSpPr>
          <p:nvPr>
            <p:ph type="body" idx="1"/>
          </p:nvPr>
        </p:nvSpPr>
        <p:spPr>
          <a:xfrm>
            <a:off x="457200" y="1524000"/>
            <a:ext cx="8229600" cy="5105400"/>
          </a:xfrm>
        </p:spPr>
        <p:txBody>
          <a:bodyPr/>
          <a:lstStyle/>
          <a:p>
            <a:r>
              <a:rPr lang="en-US" sz="2800" dirty="0">
                <a:solidFill>
                  <a:srgbClr val="FFC000"/>
                </a:solidFill>
              </a:rPr>
              <a:t>Depression is the leading cause of suicide.</a:t>
            </a:r>
          </a:p>
          <a:p>
            <a:r>
              <a:rPr lang="en-US" sz="2800" dirty="0" smtClean="0">
                <a:solidFill>
                  <a:srgbClr val="FFC000"/>
                </a:solidFill>
              </a:rPr>
              <a:t>Depression </a:t>
            </a:r>
            <a:r>
              <a:rPr lang="en-US" sz="2800" dirty="0">
                <a:solidFill>
                  <a:srgbClr val="FFC000"/>
                </a:solidFill>
              </a:rPr>
              <a:t>needs to be diagnosed and properly treated with counseling and medications. </a:t>
            </a:r>
          </a:p>
          <a:p>
            <a:r>
              <a:rPr lang="en-US" sz="2800" dirty="0" smtClean="0">
                <a:solidFill>
                  <a:srgbClr val="FFC000"/>
                </a:solidFill>
              </a:rPr>
              <a:t>Oregon researchers reported in 2008 that 25% of Oregonians requesting assisted suicide were depressed.</a:t>
            </a:r>
          </a:p>
          <a:p>
            <a:r>
              <a:rPr lang="en-US" sz="2800" dirty="0" smtClean="0">
                <a:solidFill>
                  <a:srgbClr val="FFC000"/>
                </a:solidFill>
              </a:rPr>
              <a:t>Yet, in the past 6 years only 1% (5 of 381) of Oregonians dying of assisted suicide had a psychiatric evaluation.</a:t>
            </a:r>
            <a:endParaRPr lang="en-US" sz="2800" dirty="0">
              <a:solidFill>
                <a:srgbClr val="FFC0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0"/>
            <a:ext cx="8229600" cy="1752600"/>
          </a:xfrm>
        </p:spPr>
        <p:txBody>
          <a:bodyPr/>
          <a:lstStyle/>
          <a:p>
            <a:r>
              <a:rPr lang="en-US" sz="3600" dirty="0" smtClean="0"/>
              <a:t> Assisted Suicide is Cheap – save $$$</a:t>
            </a:r>
            <a:endParaRPr lang="en-US" sz="3600" dirty="0"/>
          </a:p>
        </p:txBody>
      </p:sp>
      <p:sp>
        <p:nvSpPr>
          <p:cNvPr id="102403" name="Rectangle 3"/>
          <p:cNvSpPr>
            <a:spLocks noGrp="1" noChangeArrowheads="1"/>
          </p:cNvSpPr>
          <p:nvPr>
            <p:ph type="body" idx="1"/>
          </p:nvPr>
        </p:nvSpPr>
        <p:spPr>
          <a:xfrm>
            <a:off x="0" y="2133600"/>
            <a:ext cx="9144000" cy="4724400"/>
          </a:xfrm>
        </p:spPr>
        <p:txBody>
          <a:bodyPr/>
          <a:lstStyle/>
          <a:p>
            <a:pPr>
              <a:lnSpc>
                <a:spcPct val="80000"/>
              </a:lnSpc>
            </a:pPr>
            <a:r>
              <a:rPr lang="en-US" sz="2800" dirty="0">
                <a:solidFill>
                  <a:srgbClr val="FFC000"/>
                </a:solidFill>
              </a:rPr>
              <a:t>There are financial reasons why HMOs or state </a:t>
            </a:r>
            <a:r>
              <a:rPr lang="en-US" sz="2800" dirty="0" err="1">
                <a:solidFill>
                  <a:srgbClr val="FFC000"/>
                </a:solidFill>
              </a:rPr>
              <a:t>medicaid</a:t>
            </a:r>
            <a:r>
              <a:rPr lang="en-US" sz="2800" dirty="0">
                <a:solidFill>
                  <a:srgbClr val="FFC000"/>
                </a:solidFill>
              </a:rPr>
              <a:t> programs may promote cheaper </a:t>
            </a:r>
            <a:r>
              <a:rPr lang="en-US" sz="2800" dirty="0" smtClean="0">
                <a:solidFill>
                  <a:srgbClr val="FFC000"/>
                </a:solidFill>
              </a:rPr>
              <a:t>Assisted Suicide, </a:t>
            </a:r>
            <a:r>
              <a:rPr lang="en-US" sz="2800" dirty="0">
                <a:solidFill>
                  <a:srgbClr val="FFC000"/>
                </a:solidFill>
              </a:rPr>
              <a:t>rather than have prolonged cost of caring for a patient with chronic disease</a:t>
            </a:r>
            <a:r>
              <a:rPr lang="en-US" sz="2800" dirty="0" smtClean="0">
                <a:solidFill>
                  <a:srgbClr val="FFC000"/>
                </a:solidFill>
              </a:rPr>
              <a:t>.</a:t>
            </a:r>
          </a:p>
          <a:p>
            <a:pPr>
              <a:lnSpc>
                <a:spcPct val="80000"/>
              </a:lnSpc>
            </a:pPr>
            <a:endParaRPr lang="en-US" sz="2800" dirty="0">
              <a:solidFill>
                <a:srgbClr val="FFC000"/>
              </a:solidFill>
            </a:endParaRPr>
          </a:p>
          <a:p>
            <a:pPr>
              <a:lnSpc>
                <a:spcPct val="80000"/>
              </a:lnSpc>
            </a:pPr>
            <a:r>
              <a:rPr lang="en-US" sz="2800" dirty="0">
                <a:solidFill>
                  <a:srgbClr val="FFC000"/>
                </a:solidFill>
              </a:rPr>
              <a:t>There is concern that vulnerable people with </a:t>
            </a:r>
            <a:r>
              <a:rPr lang="en-US" sz="2800">
                <a:solidFill>
                  <a:srgbClr val="FFC000"/>
                </a:solidFill>
              </a:rPr>
              <a:t>limited-resources </a:t>
            </a:r>
            <a:r>
              <a:rPr lang="en-US" sz="2800" smtClean="0">
                <a:solidFill>
                  <a:srgbClr val="FFC000"/>
                </a:solidFill>
              </a:rPr>
              <a:t>may </a:t>
            </a:r>
            <a:r>
              <a:rPr lang="en-US" sz="2800" dirty="0">
                <a:solidFill>
                  <a:srgbClr val="FFC000"/>
                </a:solidFill>
              </a:rPr>
              <a:t>feel that </a:t>
            </a:r>
            <a:r>
              <a:rPr lang="en-US" sz="2800" dirty="0" smtClean="0">
                <a:solidFill>
                  <a:srgbClr val="FFC000"/>
                </a:solidFill>
              </a:rPr>
              <a:t>Assisted Suicide </a:t>
            </a:r>
            <a:r>
              <a:rPr lang="en-US" sz="2800" dirty="0">
                <a:solidFill>
                  <a:srgbClr val="FFC000"/>
                </a:solidFill>
              </a:rPr>
              <a:t>is their only choice.</a:t>
            </a:r>
          </a:p>
          <a:p>
            <a:pPr>
              <a:lnSpc>
                <a:spcPct val="80000"/>
              </a:lnSpc>
            </a:pPr>
            <a:endParaRPr lang="en-US" sz="2800" dirty="0">
              <a:solidFill>
                <a:srgbClr val="FFC0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xfrm>
            <a:off x="533400" y="762000"/>
            <a:ext cx="8229600" cy="1371600"/>
          </a:xfrm>
        </p:spPr>
        <p:txBody>
          <a:bodyPr/>
          <a:lstStyle/>
          <a:p>
            <a:r>
              <a:rPr lang="en-US" sz="4000" dirty="0">
                <a:solidFill>
                  <a:srgbClr val="FFC000"/>
                </a:solidFill>
              </a:rPr>
              <a:t>Physician-assisted Suicide and Euthanasia can help solve the problem of rising health care costs </a:t>
            </a:r>
            <a:r>
              <a:rPr lang="en-US" sz="4000" dirty="0"/>
              <a:t>says Derek </a:t>
            </a:r>
            <a:r>
              <a:rPr lang="en-US" sz="4000" dirty="0" err="1" smtClean="0"/>
              <a:t>Humphry</a:t>
            </a:r>
            <a:r>
              <a:rPr lang="en-US" sz="4000" dirty="0" smtClean="0"/>
              <a:t> </a:t>
            </a:r>
            <a:r>
              <a:rPr lang="en-US" sz="4000" dirty="0"/>
              <a:t>of </a:t>
            </a:r>
            <a:br>
              <a:rPr lang="en-US" sz="4000" dirty="0"/>
            </a:br>
            <a:r>
              <a:rPr lang="en-US" sz="4000" dirty="0"/>
              <a:t>Hemlock Society    </a:t>
            </a:r>
            <a:r>
              <a:rPr lang="en-US" sz="3200" dirty="0"/>
              <a:t>12/2/1998</a:t>
            </a:r>
          </a:p>
        </p:txBody>
      </p:sp>
      <p:pic>
        <p:nvPicPr>
          <p:cNvPr id="43012" name="Picture 4"/>
          <p:cNvPicPr>
            <a:picLocks noGrp="1" noChangeAspect="1" noChangeArrowheads="1"/>
          </p:cNvPicPr>
          <p:nvPr>
            <p:ph idx="1"/>
          </p:nvPr>
        </p:nvPicPr>
        <p:blipFill>
          <a:blip r:embed="rId3" cstate="print"/>
          <a:srcRect/>
          <a:stretch>
            <a:fillRect/>
          </a:stretch>
        </p:blipFill>
        <p:spPr>
          <a:xfrm>
            <a:off x="609600" y="3124200"/>
            <a:ext cx="8229600" cy="3514725"/>
          </a:xfrm>
          <a:noFill/>
          <a:ln/>
        </p:spPr>
      </p:pic>
      <p:sp>
        <p:nvSpPr>
          <p:cNvPr id="2" name="Slide Number Placeholder 1"/>
          <p:cNvSpPr>
            <a:spLocks noGrp="1"/>
          </p:cNvSpPr>
          <p:nvPr>
            <p:ph type="sldNum" sz="quarter" idx="12"/>
          </p:nvPr>
        </p:nvSpPr>
        <p:spPr/>
        <p:txBody>
          <a:bodyPr/>
          <a:lstStyle/>
          <a:p>
            <a:fld id="{369CF432-15AE-4D3D-968E-3C7E00A43FA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solidFill>
                  <a:srgbClr val="FFC000"/>
                </a:solidFill>
              </a:rPr>
              <a:t>Choice is an Illusion</a:t>
            </a:r>
            <a:endParaRPr lang="en-US" dirty="0">
              <a:solidFill>
                <a:srgbClr val="FFC000"/>
              </a:solidFill>
            </a:endParaRPr>
          </a:p>
        </p:txBody>
      </p:sp>
      <p:sp>
        <p:nvSpPr>
          <p:cNvPr id="3" name="Content Placeholder 2"/>
          <p:cNvSpPr>
            <a:spLocks noGrp="1"/>
          </p:cNvSpPr>
          <p:nvPr>
            <p:ph sz="half" idx="1"/>
          </p:nvPr>
        </p:nvSpPr>
        <p:spPr>
          <a:xfrm>
            <a:off x="152400" y="1066800"/>
            <a:ext cx="4495800" cy="5334000"/>
          </a:xfrm>
        </p:spPr>
        <p:txBody>
          <a:bodyPr/>
          <a:lstStyle/>
          <a:p>
            <a:r>
              <a:rPr lang="en-US" dirty="0" smtClean="0">
                <a:solidFill>
                  <a:srgbClr val="FFFF00"/>
                </a:solidFill>
              </a:rPr>
              <a:t>Assisted Suicide is a recipe for elder abuse.</a:t>
            </a:r>
          </a:p>
          <a:p>
            <a:r>
              <a:rPr lang="en-US" dirty="0" smtClean="0">
                <a:solidFill>
                  <a:srgbClr val="FFFF00"/>
                </a:solidFill>
              </a:rPr>
              <a:t>In Oregon, legalization has empowered the Oregon Health Plan to steer citizens to suicide.</a:t>
            </a:r>
          </a:p>
          <a:p>
            <a:r>
              <a:rPr lang="en-US" dirty="0" smtClean="0">
                <a:solidFill>
                  <a:srgbClr val="FFFF00"/>
                </a:solidFill>
              </a:rPr>
              <a:t>Other suicides have increased with the legalization of assisted suicide.</a:t>
            </a:r>
          </a:p>
          <a:p>
            <a:r>
              <a:rPr lang="en-US" dirty="0" smtClean="0">
                <a:solidFill>
                  <a:srgbClr val="FFFF00"/>
                </a:solidFill>
              </a:rPr>
              <a:t>Legalization will decrease personal choice</a:t>
            </a:r>
            <a:endParaRPr lang="en-US" dirty="0">
              <a:solidFill>
                <a:srgbClr val="FFFF00"/>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1981200"/>
            <a:ext cx="3886199" cy="4114800"/>
          </a:xfrm>
        </p:spPr>
      </p:pic>
      <p:sp>
        <p:nvSpPr>
          <p:cNvPr id="4" name="Slide Number Placeholder 3"/>
          <p:cNvSpPr>
            <a:spLocks noGrp="1"/>
          </p:cNvSpPr>
          <p:nvPr>
            <p:ph type="sldNum" sz="quarter" idx="12"/>
          </p:nvPr>
        </p:nvSpPr>
        <p:spPr/>
        <p:txBody>
          <a:bodyPr/>
          <a:lstStyle/>
          <a:p>
            <a:fld id="{5748C0C5-C77D-46DC-9E9B-10B6D66B2DD7}" type="slidenum">
              <a:rPr lang="en-US" smtClean="0"/>
              <a:pPr/>
              <a:t>27</a:t>
            </a:fld>
            <a:endParaRPr lang="en-US"/>
          </a:p>
        </p:txBody>
      </p:sp>
    </p:spTree>
    <p:extLst>
      <p:ext uri="{BB962C8B-B14F-4D97-AF65-F5344CB8AC3E}">
        <p14:creationId xmlns:p14="http://schemas.microsoft.com/office/powerpoint/2010/main" val="3141754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is rationing cancer treatment, but offering assisted suicide to cancer patients</a:t>
            </a:r>
            <a:endParaRPr lang="en-US" dirty="0"/>
          </a:p>
        </p:txBody>
      </p:sp>
      <p:sp>
        <p:nvSpPr>
          <p:cNvPr id="3" name="Content Placeholder 2"/>
          <p:cNvSpPr>
            <a:spLocks noGrp="1"/>
          </p:cNvSpPr>
          <p:nvPr>
            <p:ph idx="1"/>
          </p:nvPr>
        </p:nvSpPr>
        <p:spPr>
          <a:xfrm>
            <a:off x="381000" y="2819400"/>
            <a:ext cx="8458200" cy="3276600"/>
          </a:xfrm>
        </p:spPr>
        <p:txBody>
          <a:bodyPr/>
          <a:lstStyle/>
          <a:p>
            <a:r>
              <a:rPr lang="en-US" dirty="0" smtClean="0"/>
              <a:t>Oregon Health Plan (Medicaid) limits treatment with intent to prolong survival.</a:t>
            </a:r>
          </a:p>
          <a:p>
            <a:r>
              <a:rPr lang="en-US" dirty="0" smtClean="0">
                <a:solidFill>
                  <a:srgbClr val="FF0000"/>
                </a:solidFill>
              </a:rPr>
              <a:t>Barbara Wagner – The  Oregon Health Plan (Medicaid) refused to cover beneficial life-extending cancer treatment, but offered assisted suicide instead.</a:t>
            </a:r>
          </a:p>
          <a:p>
            <a:r>
              <a:rPr lang="en-US" sz="2800" dirty="0" smtClean="0">
                <a:hlinkClick r:id="rId3"/>
              </a:rPr>
              <a:t>http://www.katu.com/home/video/26119539.html</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lstStyle/>
          <a:p>
            <a:r>
              <a:rPr lang="en-US" sz="4000" dirty="0" smtClean="0"/>
              <a:t>Barbara Wagner - Oregon Health Plan</a:t>
            </a:r>
            <a:endParaRPr lang="en-US" sz="4000" dirty="0"/>
          </a:p>
        </p:txBody>
      </p:sp>
      <p:sp>
        <p:nvSpPr>
          <p:cNvPr id="3" name="Slide Number Placeholder 2"/>
          <p:cNvSpPr>
            <a:spLocks noGrp="1"/>
          </p:cNvSpPr>
          <p:nvPr>
            <p:ph type="sldNum" sz="quarter" idx="12"/>
          </p:nvPr>
        </p:nvSpPr>
        <p:spPr/>
        <p:txBody>
          <a:bodyPr/>
          <a:lstStyle/>
          <a:p>
            <a:fld id="{369CF432-15AE-4D3D-968E-3C7E00A43FA4}" type="slidenum">
              <a:rPr lang="en-US" smtClean="0"/>
              <a:pPr/>
              <a:t>29</a:t>
            </a:fld>
            <a:endParaRPr lang="en-US"/>
          </a:p>
        </p:txBody>
      </p:sp>
      <p:pic>
        <p:nvPicPr>
          <p:cNvPr id="7" name="Oregon Health Plan Denies Chemo Medicine- Assisted Suicide Offered Instead.wmv">
            <a:hlinkClick r:id="" action="ppaction://media"/>
          </p:cNvPr>
          <p:cNvPicPr>
            <a:picLocks noGrp="1" noRot="1" noChangeAspect="1"/>
          </p:cNvPicPr>
          <p:nvPr>
            <p:ph idx="1"/>
            <a:videoFile r:link="rId1"/>
          </p:nvPr>
        </p:nvPicPr>
        <p:blipFill>
          <a:blip r:embed="rId4" cstate="print"/>
          <a:stretch>
            <a:fillRect/>
          </a:stretch>
        </p:blipFill>
        <p:spPr>
          <a:xfrm>
            <a:off x="990600" y="1143000"/>
            <a:ext cx="7137400" cy="535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9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W Peabody, MD</a:t>
            </a:r>
            <a:br>
              <a:rPr lang="en-US" dirty="0" smtClean="0"/>
            </a:br>
            <a:r>
              <a:rPr lang="en-US" dirty="0" smtClean="0"/>
              <a:t>Harvard Medical School Teacher</a:t>
            </a:r>
            <a:endParaRPr lang="en-US" dirty="0"/>
          </a:p>
        </p:txBody>
      </p:sp>
      <p:sp>
        <p:nvSpPr>
          <p:cNvPr id="3" name="Content Placeholder 2"/>
          <p:cNvSpPr>
            <a:spLocks noGrp="1"/>
          </p:cNvSpPr>
          <p:nvPr>
            <p:ph idx="1"/>
          </p:nvPr>
        </p:nvSpPr>
        <p:spPr>
          <a:xfrm>
            <a:off x="152400" y="1981200"/>
            <a:ext cx="8915400" cy="4114800"/>
          </a:xfrm>
        </p:spPr>
        <p:txBody>
          <a:bodyPr/>
          <a:lstStyle/>
          <a:p>
            <a:pPr>
              <a:buNone/>
            </a:pPr>
            <a:endParaRPr lang="en-US" b="1" dirty="0" smtClean="0">
              <a:solidFill>
                <a:srgbClr val="FFC000"/>
              </a:solidFill>
              <a:effectLst/>
            </a:endParaRPr>
          </a:p>
          <a:p>
            <a:pPr>
              <a:buNone/>
            </a:pPr>
            <a:r>
              <a:rPr lang="en-US" b="1" dirty="0" smtClean="0">
                <a:solidFill>
                  <a:srgbClr val="FFC000"/>
                </a:solidFill>
                <a:effectLst>
                  <a:outerShdw blurRad="38100" dist="38100" dir="2700000" algn="tl">
                    <a:srgbClr val="000000">
                      <a:alpha val="43137"/>
                    </a:srgbClr>
                  </a:outerShdw>
                </a:effectLst>
              </a:rPr>
              <a:t>“ </a:t>
            </a:r>
            <a:r>
              <a:rPr lang="en-US" sz="3600" b="1" u="sng" dirty="0" smtClean="0">
                <a:solidFill>
                  <a:srgbClr val="FFC000"/>
                </a:solidFill>
                <a:effectLst>
                  <a:outerShdw blurRad="38100" dist="38100" dir="2700000" algn="tl">
                    <a:srgbClr val="000000">
                      <a:alpha val="43137"/>
                    </a:srgbClr>
                  </a:outerShdw>
                </a:effectLst>
              </a:rPr>
              <a:t>the secret of the care of the patient </a:t>
            </a:r>
          </a:p>
          <a:p>
            <a:pPr algn="ctr">
              <a:buNone/>
            </a:pPr>
            <a:r>
              <a:rPr lang="en-US" sz="3600" b="1" u="sng" dirty="0" smtClean="0">
                <a:solidFill>
                  <a:srgbClr val="FFC000"/>
                </a:solidFill>
                <a:effectLst>
                  <a:outerShdw blurRad="38100" dist="38100" dir="2700000" algn="tl">
                    <a:srgbClr val="000000">
                      <a:alpha val="43137"/>
                    </a:srgbClr>
                  </a:outerShdw>
                </a:effectLst>
              </a:rPr>
              <a:t>is in caring for the patient ”</a:t>
            </a:r>
          </a:p>
          <a:p>
            <a:pPr>
              <a:buNone/>
            </a:pPr>
            <a:endParaRPr lang="en-US" sz="3600" b="1" dirty="0" smtClean="0">
              <a:solidFill>
                <a:srgbClr val="FFC000"/>
              </a:solidFill>
            </a:endParaRPr>
          </a:p>
          <a:p>
            <a:pPr>
              <a:buNone/>
            </a:pPr>
            <a:endParaRPr lang="en-US" sz="2400" dirty="0" smtClean="0">
              <a:solidFill>
                <a:srgbClr val="FFC000"/>
              </a:solidFill>
            </a:endParaRPr>
          </a:p>
          <a:p>
            <a:pPr algn="ctr">
              <a:buNone/>
            </a:pPr>
            <a:r>
              <a:rPr lang="en-US" sz="2400" dirty="0" smtClean="0">
                <a:solidFill>
                  <a:srgbClr val="FFC000"/>
                </a:solidFill>
              </a:rPr>
              <a:t>“The Care of the Patient” </a:t>
            </a:r>
          </a:p>
          <a:p>
            <a:pPr algn="ctr">
              <a:buNone/>
            </a:pPr>
            <a:r>
              <a:rPr lang="en-US" sz="2400" dirty="0" smtClean="0">
                <a:solidFill>
                  <a:srgbClr val="FFC000"/>
                </a:solidFill>
              </a:rPr>
              <a:t>J American Medical Assoc 1927; 88:877-882</a:t>
            </a:r>
          </a:p>
          <a:p>
            <a:pPr algn="ctr"/>
            <a:endParaRPr lang="en-US" dirty="0">
              <a:solidFill>
                <a:srgbClr val="FFC000"/>
              </a:solidFill>
            </a:endParaRPr>
          </a:p>
        </p:txBody>
      </p:sp>
      <p:sp>
        <p:nvSpPr>
          <p:cNvPr id="4" name="Slide Number Placeholder 3"/>
          <p:cNvSpPr>
            <a:spLocks noGrp="1"/>
          </p:cNvSpPr>
          <p:nvPr>
            <p:ph type="sldNum" sz="quarter" idx="12"/>
          </p:nvPr>
        </p:nvSpPr>
        <p:spPr/>
        <p:txBody>
          <a:bodyPr/>
          <a:lstStyle/>
          <a:p>
            <a:fld id="{369CF432-15AE-4D3D-968E-3C7E00A43FA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8"/>
          <p:cNvSpPr>
            <a:spLocks noGrp="1" noChangeArrowheads="1"/>
          </p:cNvSpPr>
          <p:nvPr>
            <p:ph type="title"/>
          </p:nvPr>
        </p:nvSpPr>
        <p:spPr>
          <a:xfrm>
            <a:off x="0" y="228600"/>
            <a:ext cx="8915400" cy="1828800"/>
          </a:xfrm>
        </p:spPr>
        <p:txBody>
          <a:bodyPr/>
          <a:lstStyle/>
          <a:p>
            <a:r>
              <a:rPr lang="en-US" sz="4000"/>
              <a:t>Kate Cheney-age 85    died 8/29/1999</a:t>
            </a:r>
            <a:br>
              <a:rPr lang="en-US" sz="4000"/>
            </a:br>
            <a:r>
              <a:rPr lang="en-US" sz="3200"/>
              <a:t>“Kate’s choices may be influenced by her family’s wishes and her daughter may be somewhat coercive.” – evaluating psychologist</a:t>
            </a:r>
          </a:p>
        </p:txBody>
      </p:sp>
      <p:pic>
        <p:nvPicPr>
          <p:cNvPr id="39940" name="Picture 4"/>
          <p:cNvPicPr>
            <a:picLocks noGrp="1" noChangeAspect="1" noChangeArrowheads="1"/>
          </p:cNvPicPr>
          <p:nvPr>
            <p:ph sz="half" idx="1"/>
          </p:nvPr>
        </p:nvPicPr>
        <p:blipFill>
          <a:blip r:embed="rId3" cstate="print"/>
          <a:srcRect/>
          <a:stretch>
            <a:fillRect/>
          </a:stretch>
        </p:blipFill>
        <p:spPr>
          <a:xfrm>
            <a:off x="2819400" y="2514600"/>
            <a:ext cx="5943600" cy="3889375"/>
          </a:xfrm>
          <a:noFill/>
          <a:ln/>
        </p:spPr>
      </p:pic>
      <p:pic>
        <p:nvPicPr>
          <p:cNvPr id="39943" name="Picture 7"/>
          <p:cNvPicPr>
            <a:picLocks noGrp="1" noChangeAspect="1" noChangeArrowheads="1"/>
          </p:cNvPicPr>
          <p:nvPr>
            <p:ph sz="half" idx="2"/>
          </p:nvPr>
        </p:nvPicPr>
        <p:blipFill>
          <a:blip r:embed="rId4" cstate="print"/>
          <a:srcRect/>
          <a:stretch>
            <a:fillRect/>
          </a:stretch>
        </p:blipFill>
        <p:spPr>
          <a:xfrm>
            <a:off x="0" y="1447800"/>
            <a:ext cx="6161088" cy="6248400"/>
          </a:xfrm>
          <a:noFill/>
          <a:ln/>
        </p:spPr>
      </p:pic>
      <p:sp>
        <p:nvSpPr>
          <p:cNvPr id="2" name="Slide Number Placeholder 1"/>
          <p:cNvSpPr>
            <a:spLocks noGrp="1"/>
          </p:cNvSpPr>
          <p:nvPr>
            <p:ph type="sldNum" sz="quarter" idx="12"/>
          </p:nvPr>
        </p:nvSpPr>
        <p:spPr/>
        <p:txBody>
          <a:bodyPr/>
          <a:lstStyle/>
          <a:p>
            <a:fld id="{5748C0C5-C77D-46DC-9E9B-10B6D66B2DD7}"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Kate Cheney - Questions ?</a:t>
            </a:r>
            <a:endParaRPr lang="en-US" dirty="0"/>
          </a:p>
        </p:txBody>
      </p:sp>
      <p:sp>
        <p:nvSpPr>
          <p:cNvPr id="3" name="Content Placeholder 2"/>
          <p:cNvSpPr>
            <a:spLocks noGrp="1"/>
          </p:cNvSpPr>
          <p:nvPr>
            <p:ph idx="1"/>
          </p:nvPr>
        </p:nvSpPr>
        <p:spPr>
          <a:xfrm>
            <a:off x="152400" y="1295400"/>
            <a:ext cx="8763000" cy="4800600"/>
          </a:xfrm>
        </p:spPr>
        <p:txBody>
          <a:bodyPr/>
          <a:lstStyle/>
          <a:p>
            <a:r>
              <a:rPr lang="en-US" sz="2400" dirty="0" smtClean="0"/>
              <a:t>She was turned down for assisted suicide because psychiatrist Dr. Linda </a:t>
            </a:r>
            <a:r>
              <a:rPr lang="en-US" sz="2400" dirty="0" err="1" smtClean="0"/>
              <a:t>Ganzini</a:t>
            </a:r>
            <a:r>
              <a:rPr lang="en-US" sz="2400" dirty="0" smtClean="0"/>
              <a:t>, Oregon’s most experienced assisted-suicide investigator, determined that Kate Cheney was </a:t>
            </a:r>
            <a:r>
              <a:rPr lang="en-US" sz="2400" u="sng" dirty="0" smtClean="0"/>
              <a:t>not capable</a:t>
            </a:r>
            <a:r>
              <a:rPr lang="en-US" sz="2400" dirty="0" smtClean="0"/>
              <a:t> of making that decision.</a:t>
            </a:r>
          </a:p>
          <a:p>
            <a:r>
              <a:rPr lang="en-US" sz="2400" dirty="0" smtClean="0"/>
              <a:t>Her daughter’s assertiveness about getting the lethal dose made the psychiatrist wonder </a:t>
            </a:r>
            <a:r>
              <a:rPr lang="en-US" sz="2400" u="sng" dirty="0" smtClean="0"/>
              <a:t>whose agenda this really was</a:t>
            </a:r>
            <a:r>
              <a:rPr lang="en-US" sz="2400" dirty="0" smtClean="0"/>
              <a:t>.  </a:t>
            </a:r>
            <a:r>
              <a:rPr lang="en-US" sz="2400" u="sng" dirty="0" smtClean="0"/>
              <a:t>Whose choice</a:t>
            </a:r>
            <a:r>
              <a:rPr lang="en-US" sz="2400" dirty="0" smtClean="0"/>
              <a:t>?  Assisted suicide is a recipe for abuse.</a:t>
            </a:r>
            <a:endParaRPr lang="en-US" sz="2400" u="sng" dirty="0" smtClean="0"/>
          </a:p>
          <a:p>
            <a:r>
              <a:rPr lang="en-US" sz="2400" u="sng" dirty="0" smtClean="0"/>
              <a:t>Doctor-shopping</a:t>
            </a:r>
            <a:r>
              <a:rPr lang="en-US" sz="2400" dirty="0" smtClean="0"/>
              <a:t> resulted in her getting the lethal dose and dying of assisted suicide.</a:t>
            </a:r>
          </a:p>
          <a:p>
            <a:pPr marL="0" indent="0">
              <a:buNone/>
            </a:pPr>
            <a:endParaRPr lang="en-US" sz="2400" dirty="0" smtClean="0"/>
          </a:p>
          <a:p>
            <a:pPr marL="0" indent="0" algn="ctr">
              <a:buNone/>
            </a:pPr>
            <a:r>
              <a:rPr lang="en-US" sz="2400" dirty="0" smtClean="0"/>
              <a:t>“Is Mom capable of choosing to die?” </a:t>
            </a:r>
          </a:p>
          <a:p>
            <a:pPr marL="0" indent="0" algn="ctr">
              <a:buNone/>
            </a:pPr>
            <a:r>
              <a:rPr lang="en-US" sz="2400" dirty="0" smtClean="0"/>
              <a:t>EH Barnett, The Oregonian newspaper, 10/17/1999.</a:t>
            </a:r>
            <a:endParaRPr lang="en-US" sz="2400"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31</a:t>
            </a:fld>
            <a:endParaRPr lang="en-US"/>
          </a:p>
        </p:txBody>
      </p:sp>
    </p:spTree>
    <p:extLst>
      <p:ext uri="{BB962C8B-B14F-4D97-AF65-F5344CB8AC3E}">
        <p14:creationId xmlns:p14="http://schemas.microsoft.com/office/powerpoint/2010/main" val="2362605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z="4000" dirty="0"/>
              <a:t>Legalizing </a:t>
            </a:r>
            <a:r>
              <a:rPr lang="en-US" sz="4000" dirty="0" smtClean="0"/>
              <a:t>assisted suicide </a:t>
            </a:r>
            <a:r>
              <a:rPr lang="en-US" sz="4000" dirty="0"/>
              <a:t>does not improve end-of-life care</a:t>
            </a:r>
          </a:p>
        </p:txBody>
      </p:sp>
      <p:sp>
        <p:nvSpPr>
          <p:cNvPr id="150531" name="Rectangle 3"/>
          <p:cNvSpPr>
            <a:spLocks noGrp="1" noChangeArrowheads="1"/>
          </p:cNvSpPr>
          <p:nvPr>
            <p:ph type="body" idx="1"/>
          </p:nvPr>
        </p:nvSpPr>
        <p:spPr>
          <a:xfrm>
            <a:off x="457200" y="1828800"/>
            <a:ext cx="8229600" cy="4648200"/>
          </a:xfrm>
        </p:spPr>
        <p:txBody>
          <a:bodyPr/>
          <a:lstStyle/>
          <a:p>
            <a:r>
              <a:rPr lang="en-US" dirty="0"/>
              <a:t>“Last Acts” in a 11/18/02 report gave Oregon mixed ratings on end-of-life care.</a:t>
            </a:r>
          </a:p>
          <a:p>
            <a:r>
              <a:rPr lang="en-US" dirty="0"/>
              <a:t>In several aspects of palliative care, Oregon received lower grades than many states which ban assisted suicide.</a:t>
            </a:r>
          </a:p>
          <a:p>
            <a:r>
              <a:rPr lang="en-US" dirty="0" smtClean="0">
                <a:solidFill>
                  <a:srgbClr val="FFC000"/>
                </a:solidFill>
              </a:rPr>
              <a:t>Oregon researchers found that after the legalization of assisted-suicide that there were more Oregon patients dying of pain then there were previously.</a:t>
            </a:r>
            <a:endParaRPr lang="en-US" dirty="0">
              <a:solidFill>
                <a:srgbClr val="FFC0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Suicides?</a:t>
            </a:r>
            <a:br>
              <a:rPr lang="en-US" dirty="0" smtClean="0"/>
            </a:br>
            <a:r>
              <a:rPr lang="en-US" sz="2400" dirty="0" smtClean="0"/>
              <a:t>2009 year information – rate per 100,000 population </a:t>
            </a:r>
            <a:r>
              <a:rPr lang="en-US" sz="2400" dirty="0" smtClean="0">
                <a:hlinkClick r:id="rId3"/>
              </a:rPr>
              <a:t>http://www.suicidology.org</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1981200"/>
            <a:ext cx="8534400" cy="4114800"/>
          </a:xfrm>
        </p:spPr>
        <p:txBody>
          <a:bodyPr/>
          <a:lstStyle/>
          <a:p>
            <a:r>
              <a:rPr lang="en-US" dirty="0" smtClean="0">
                <a:solidFill>
                  <a:srgbClr val="FFC000"/>
                </a:solidFill>
              </a:rPr>
              <a:t>Oregon’s rate of suicide – 16.8  </a:t>
            </a:r>
            <a:r>
              <a:rPr lang="en-US" dirty="0" smtClean="0"/>
              <a:t>[ 644 #] </a:t>
            </a:r>
          </a:p>
          <a:p>
            <a:r>
              <a:rPr lang="en-US" dirty="0" smtClean="0"/>
              <a:t>National rate of suicide   - 12.0 [ 36,909 #]</a:t>
            </a:r>
          </a:p>
          <a:p>
            <a:endParaRPr lang="en-US" dirty="0" smtClean="0"/>
          </a:p>
          <a:p>
            <a:r>
              <a:rPr lang="en-US" dirty="0" smtClean="0"/>
              <a:t>Oregon’s rate of suicide is 140% of national rate. Adding 59 assisted suicide deaths to 644, totals 703 suicides; results in an Oregon rate that is </a:t>
            </a:r>
            <a:r>
              <a:rPr lang="en-US" dirty="0" smtClean="0">
                <a:solidFill>
                  <a:srgbClr val="FF0000"/>
                </a:solidFill>
              </a:rPr>
              <a:t>153%</a:t>
            </a:r>
            <a:r>
              <a:rPr lang="en-US" dirty="0" smtClean="0"/>
              <a:t> of the national average.</a:t>
            </a:r>
          </a:p>
          <a:p>
            <a:pPr>
              <a:buNone/>
            </a:pPr>
            <a:endParaRPr lang="en-US" sz="2000"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71600"/>
          </a:xfrm>
        </p:spPr>
        <p:txBody>
          <a:bodyPr/>
          <a:lstStyle/>
          <a:p>
            <a:r>
              <a:rPr lang="en-US" dirty="0" smtClean="0">
                <a:solidFill>
                  <a:srgbClr val="FFC000"/>
                </a:solidFill>
              </a:rPr>
              <a:t>Oregon has a real problem with its high suicide rate</a:t>
            </a:r>
            <a:r>
              <a:rPr lang="en-US" dirty="0" smtClean="0"/>
              <a:t> </a:t>
            </a:r>
            <a:r>
              <a:rPr lang="en-US" sz="3200" dirty="0" smtClean="0"/>
              <a:t>[8</a:t>
            </a:r>
            <a:r>
              <a:rPr lang="en-US" sz="3200" baseline="30000" dirty="0" smtClean="0"/>
              <a:t>th</a:t>
            </a:r>
            <a:r>
              <a:rPr lang="en-US" sz="3200" dirty="0" smtClean="0"/>
              <a:t> highest in US]</a:t>
            </a:r>
            <a:endParaRPr lang="en-US" sz="3200" dirty="0"/>
          </a:p>
        </p:txBody>
      </p:sp>
      <p:sp>
        <p:nvSpPr>
          <p:cNvPr id="3" name="Content Placeholder 2"/>
          <p:cNvSpPr>
            <a:spLocks noGrp="1"/>
          </p:cNvSpPr>
          <p:nvPr>
            <p:ph idx="1"/>
          </p:nvPr>
        </p:nvSpPr>
        <p:spPr>
          <a:xfrm>
            <a:off x="457200" y="1981200"/>
            <a:ext cx="8382000" cy="4114800"/>
          </a:xfrm>
        </p:spPr>
        <p:txBody>
          <a:bodyPr/>
          <a:lstStyle/>
          <a:p>
            <a:r>
              <a:rPr lang="en-US" dirty="0" smtClean="0">
                <a:solidFill>
                  <a:srgbClr val="FFFF00"/>
                </a:solidFill>
              </a:rPr>
              <a:t>Oregon’s suicide rate has been increasing since 2000.  Assisted suicide start in 1998.</a:t>
            </a:r>
          </a:p>
          <a:p>
            <a:r>
              <a:rPr lang="en-US" dirty="0" smtClean="0"/>
              <a:t>How do you justify suicide prevention in a state that has legalized assisted suicide?</a:t>
            </a:r>
          </a:p>
          <a:p>
            <a:r>
              <a:rPr lang="en-US" dirty="0" smtClean="0">
                <a:solidFill>
                  <a:srgbClr val="FFFF00"/>
                </a:solidFill>
              </a:rPr>
              <a:t>What message does legalization of assisted suicide send to those who are considering suicide because of life’s problems?</a:t>
            </a:r>
          </a:p>
          <a:p>
            <a:pPr>
              <a:buNone/>
            </a:pPr>
            <a:endParaRPr lang="en-US"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152400"/>
            <a:ext cx="8229600" cy="1600200"/>
          </a:xfrm>
        </p:spPr>
        <p:txBody>
          <a:bodyPr/>
          <a:lstStyle/>
          <a:p>
            <a:r>
              <a:rPr lang="en-US" sz="3600" dirty="0"/>
              <a:t>There is a mistaken opinion that all Oregon </a:t>
            </a:r>
            <a:r>
              <a:rPr lang="en-US" sz="3600" dirty="0" smtClean="0"/>
              <a:t>assisted suicide </a:t>
            </a:r>
            <a:r>
              <a:rPr lang="en-US" sz="3600" dirty="0"/>
              <a:t>patients have </a:t>
            </a:r>
            <a:br>
              <a:rPr lang="en-US" sz="3600" dirty="0"/>
            </a:br>
            <a:r>
              <a:rPr lang="en-US" sz="3600" dirty="0"/>
              <a:t>self-administered the lethal drugs.</a:t>
            </a:r>
          </a:p>
        </p:txBody>
      </p:sp>
      <p:sp>
        <p:nvSpPr>
          <p:cNvPr id="142339" name="Rectangle 3"/>
          <p:cNvSpPr>
            <a:spLocks noGrp="1" noChangeArrowheads="1"/>
          </p:cNvSpPr>
          <p:nvPr>
            <p:ph type="body" idx="1"/>
          </p:nvPr>
        </p:nvSpPr>
        <p:spPr>
          <a:xfrm>
            <a:off x="457200" y="2133600"/>
            <a:ext cx="8229600" cy="4495800"/>
          </a:xfrm>
        </p:spPr>
        <p:txBody>
          <a:bodyPr/>
          <a:lstStyle/>
          <a:p>
            <a:r>
              <a:rPr lang="en-US" sz="2800" dirty="0">
                <a:solidFill>
                  <a:srgbClr val="FFC000"/>
                </a:solidFill>
              </a:rPr>
              <a:t>The Washington Post (11/3/99) told how Dr. Rasmussen opened 90 capsules and poured the powder into chocolate pudding.  He gave the mixture to the woman’s son who spooned the mixture into his mother’s mouth.  Another son gave her sips of water to wash the solution down.  All she did was swallow.</a:t>
            </a:r>
          </a:p>
          <a:p>
            <a:endParaRPr lang="en-US" sz="2800" dirty="0">
              <a:solidFill>
                <a:srgbClr val="FFC000"/>
              </a:solidFill>
            </a:endParaRPr>
          </a:p>
          <a:p>
            <a:r>
              <a:rPr lang="en-US" sz="2800" i="1" dirty="0">
                <a:solidFill>
                  <a:srgbClr val="FFC000"/>
                </a:solidFill>
              </a:rPr>
              <a:t>Is this self-administration?</a:t>
            </a:r>
          </a:p>
        </p:txBody>
      </p:sp>
      <p:sp>
        <p:nvSpPr>
          <p:cNvPr id="2" name="Slide Number Placeholder 1"/>
          <p:cNvSpPr>
            <a:spLocks noGrp="1"/>
          </p:cNvSpPr>
          <p:nvPr>
            <p:ph type="sldNum" sz="quarter" idx="12"/>
          </p:nvPr>
        </p:nvSpPr>
        <p:spPr/>
        <p:txBody>
          <a:bodyPr/>
          <a:lstStyle/>
          <a:p>
            <a:fld id="{369CF432-15AE-4D3D-968E-3C7E00A43FA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title"/>
          </p:nvPr>
        </p:nvSpPr>
        <p:spPr>
          <a:xfrm>
            <a:off x="381000" y="381000"/>
            <a:ext cx="8763000" cy="1981200"/>
          </a:xfrm>
        </p:spPr>
        <p:txBody>
          <a:bodyPr/>
          <a:lstStyle/>
          <a:p>
            <a:r>
              <a:rPr lang="en-US" sz="4000" dirty="0"/>
              <a:t>Patrick Matheny  43–yr old. </a:t>
            </a:r>
            <a:br>
              <a:rPr lang="en-US" sz="4000" dirty="0"/>
            </a:br>
            <a:r>
              <a:rPr lang="en-US" sz="4000" dirty="0"/>
              <a:t>His brother-in-law had </a:t>
            </a:r>
            <a:r>
              <a:rPr lang="en-US" sz="4000" dirty="0" smtClean="0"/>
              <a:t>to “help</a:t>
            </a:r>
            <a:r>
              <a:rPr lang="en-US" sz="4000" dirty="0"/>
              <a:t>” him with </a:t>
            </a:r>
            <a:r>
              <a:rPr lang="en-US" sz="4000" dirty="0" smtClean="0"/>
              <a:t>assisted suicide because </a:t>
            </a:r>
            <a:r>
              <a:rPr lang="en-US" sz="4000" dirty="0"/>
              <a:t>he could not have done it by himself.</a:t>
            </a:r>
          </a:p>
        </p:txBody>
      </p:sp>
      <p:pic>
        <p:nvPicPr>
          <p:cNvPr id="67588" name="Picture 4"/>
          <p:cNvPicPr>
            <a:picLocks noGrp="1" noChangeAspect="1" noChangeArrowheads="1"/>
          </p:cNvPicPr>
          <p:nvPr>
            <p:ph idx="1"/>
          </p:nvPr>
        </p:nvPicPr>
        <p:blipFill>
          <a:blip r:embed="rId3" cstate="print"/>
          <a:srcRect/>
          <a:stretch>
            <a:fillRect/>
          </a:stretch>
        </p:blipFill>
        <p:spPr>
          <a:xfrm>
            <a:off x="152400" y="2667000"/>
            <a:ext cx="8766175" cy="4926013"/>
          </a:xfrm>
          <a:noFill/>
          <a:ln/>
        </p:spPr>
      </p:pic>
      <p:sp>
        <p:nvSpPr>
          <p:cNvPr id="2" name="Slide Number Placeholder 1"/>
          <p:cNvSpPr>
            <a:spLocks noGrp="1"/>
          </p:cNvSpPr>
          <p:nvPr>
            <p:ph type="sldNum" sz="quarter" idx="12"/>
          </p:nvPr>
        </p:nvSpPr>
        <p:spPr/>
        <p:txBody>
          <a:bodyPr/>
          <a:lstStyle/>
          <a:p>
            <a:fld id="{369CF432-15AE-4D3D-968E-3C7E00A43FA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sz="3200" dirty="0" smtClean="0"/>
              <a:t>What about Oregon’s Department of Health oversight of assisted suicide? It is a joke.</a:t>
            </a:r>
            <a:endParaRPr lang="en-US" sz="3200" dirty="0"/>
          </a:p>
        </p:txBody>
      </p:sp>
      <p:sp>
        <p:nvSpPr>
          <p:cNvPr id="3" name="Content Placeholder 2"/>
          <p:cNvSpPr>
            <a:spLocks noGrp="1"/>
          </p:cNvSpPr>
          <p:nvPr>
            <p:ph idx="1"/>
          </p:nvPr>
        </p:nvSpPr>
        <p:spPr>
          <a:xfrm>
            <a:off x="304800" y="1524000"/>
            <a:ext cx="8610600" cy="4800600"/>
          </a:xfrm>
        </p:spPr>
        <p:txBody>
          <a:bodyPr/>
          <a:lstStyle/>
          <a:p>
            <a:r>
              <a:rPr lang="en-US" sz="2400" dirty="0" smtClean="0">
                <a:solidFill>
                  <a:srgbClr val="FFC000"/>
                </a:solidFill>
              </a:rPr>
              <a:t>When Oregonians voted to legalize assisted suicide, the ballot measure stated there would be no cost to state government.   </a:t>
            </a:r>
            <a:r>
              <a:rPr lang="en-US" sz="2400" dirty="0" smtClean="0"/>
              <a:t>You get what you pay for</a:t>
            </a:r>
            <a:endParaRPr lang="en-US" sz="2400" dirty="0" smtClean="0">
              <a:solidFill>
                <a:srgbClr val="FFC000"/>
              </a:solidFill>
            </a:endParaRPr>
          </a:p>
          <a:p>
            <a:r>
              <a:rPr lang="en-US" sz="2400" dirty="0" smtClean="0">
                <a:solidFill>
                  <a:srgbClr val="FFC000"/>
                </a:solidFill>
              </a:rPr>
              <a:t>Following a failed assisted suicide attempt in 2005, the Department of Human Services (DHS) stated that they had “no authority to investigate individual Death with Dignity cases – the law neither requires nor authorizes investigations from </a:t>
            </a:r>
            <a:r>
              <a:rPr lang="en-US" sz="2400" dirty="0" err="1" smtClean="0">
                <a:solidFill>
                  <a:srgbClr val="FFC000"/>
                </a:solidFill>
              </a:rPr>
              <a:t>DHS”</a:t>
            </a:r>
            <a:r>
              <a:rPr lang="en-US" sz="2400" i="1" dirty="0" err="1" smtClean="0"/>
              <a:t>Press</a:t>
            </a:r>
            <a:r>
              <a:rPr lang="en-US" sz="2400" i="1" dirty="0" smtClean="0"/>
              <a:t> Release from DHS 3/4/2005</a:t>
            </a:r>
          </a:p>
          <a:p>
            <a:r>
              <a:rPr lang="en-US" sz="2400" dirty="0">
                <a:solidFill>
                  <a:srgbClr val="FFC000"/>
                </a:solidFill>
              </a:rPr>
              <a:t>There is no real monitoring of Oregon’s assisted suicide experiment</a:t>
            </a:r>
            <a:r>
              <a:rPr lang="en-US" sz="2400" dirty="0" smtClean="0">
                <a:solidFill>
                  <a:srgbClr val="FFC000"/>
                </a:solidFill>
              </a:rPr>
              <a:t>.</a:t>
            </a:r>
          </a:p>
          <a:p>
            <a:r>
              <a:rPr lang="en-US" sz="2400" dirty="0" smtClean="0">
                <a:solidFill>
                  <a:srgbClr val="FFC000"/>
                </a:solidFill>
              </a:rPr>
              <a:t>The 2011 Year report listed underlying illness as “Unknown” for 3 patients dying of assisted suicide.  How can an “unknown” illness be terminal?  Residence unknown for 3.</a:t>
            </a:r>
          </a:p>
          <a:p>
            <a:endParaRPr lang="en-US" sz="2400" dirty="0">
              <a:solidFill>
                <a:srgbClr val="FFC000"/>
              </a:solidFill>
            </a:endParaRPr>
          </a:p>
          <a:p>
            <a:endParaRPr lang="en-US" sz="2400" i="1"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37</a:t>
            </a:fld>
            <a:endParaRPr lang="en-US"/>
          </a:p>
        </p:txBody>
      </p:sp>
    </p:spTree>
    <p:extLst>
      <p:ext uri="{BB962C8B-B14F-4D97-AF65-F5344CB8AC3E}">
        <p14:creationId xmlns:p14="http://schemas.microsoft.com/office/powerpoint/2010/main" val="4142894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dirty="0" smtClean="0"/>
              <a:t>Doctor not present when drugs are taken by patient</a:t>
            </a:r>
            <a:endParaRPr lang="en-US" dirty="0"/>
          </a:p>
        </p:txBody>
      </p:sp>
      <p:sp>
        <p:nvSpPr>
          <p:cNvPr id="3" name="Content Placeholder 2"/>
          <p:cNvSpPr>
            <a:spLocks noGrp="1"/>
          </p:cNvSpPr>
          <p:nvPr>
            <p:ph idx="1"/>
          </p:nvPr>
        </p:nvSpPr>
        <p:spPr>
          <a:xfrm>
            <a:off x="457200" y="1600200"/>
            <a:ext cx="8458200" cy="3962400"/>
          </a:xfrm>
        </p:spPr>
        <p:txBody>
          <a:bodyPr/>
          <a:lstStyle/>
          <a:p>
            <a:r>
              <a:rPr lang="en-US" sz="2800" dirty="0" smtClean="0">
                <a:solidFill>
                  <a:srgbClr val="FFC000"/>
                </a:solidFill>
              </a:rPr>
              <a:t>In the past four years (2009-2012) the prescribing doctor has been present for only 22 of the 272 assisted suicide deaths in Oregon.  Yet doctors are asked to describe what happened at that time.  They have no knowledge.</a:t>
            </a:r>
          </a:p>
          <a:p>
            <a:r>
              <a:rPr lang="en-US" sz="2800" dirty="0" smtClean="0">
                <a:solidFill>
                  <a:srgbClr val="FFC000"/>
                </a:solidFill>
              </a:rPr>
              <a:t>How do we know what others are doing to influence and direct the suicide?</a:t>
            </a:r>
          </a:p>
          <a:p>
            <a:r>
              <a:rPr lang="en-US" sz="2800" dirty="0" smtClean="0">
                <a:solidFill>
                  <a:srgbClr val="FFC000"/>
                </a:solidFill>
              </a:rPr>
              <a:t>Doctors are not required to care for the patient once the prescription for lethal overdose has been written.</a:t>
            </a:r>
          </a:p>
          <a:p>
            <a:r>
              <a:rPr lang="en-US" sz="2800" dirty="0" smtClean="0"/>
              <a:t>“The emperor has no clothes</a:t>
            </a:r>
            <a:r>
              <a:rPr lang="en-US" dirty="0" smtClean="0"/>
              <a:t>”</a:t>
            </a:r>
            <a:endParaRPr lang="en-US"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81000"/>
            <a:ext cx="8229600" cy="1752600"/>
          </a:xfrm>
        </p:spPr>
        <p:txBody>
          <a:bodyPr/>
          <a:lstStyle/>
          <a:p>
            <a:r>
              <a:rPr lang="en-US" sz="3600" dirty="0" smtClean="0"/>
              <a:t>“A coterie of insiders runs the program with a handful of doctors &amp; others deciding what the public may know.”</a:t>
            </a:r>
            <a:br>
              <a:rPr lang="en-US" sz="3600" dirty="0" smtClean="0"/>
            </a:br>
            <a:r>
              <a:rPr lang="en-US" sz="2800" i="1" dirty="0" smtClean="0"/>
              <a:t>The Oregonian newspaper editorial- 9/20/2008</a:t>
            </a:r>
            <a:endParaRPr lang="en-US" sz="2800" i="1" dirty="0"/>
          </a:p>
        </p:txBody>
      </p:sp>
      <p:sp>
        <p:nvSpPr>
          <p:cNvPr id="159747" name="Rectangle 3"/>
          <p:cNvSpPr>
            <a:spLocks noGrp="1" noChangeArrowheads="1"/>
          </p:cNvSpPr>
          <p:nvPr>
            <p:ph type="body" idx="1"/>
          </p:nvPr>
        </p:nvSpPr>
        <p:spPr>
          <a:xfrm>
            <a:off x="457200" y="2514600"/>
            <a:ext cx="8229600" cy="4191000"/>
          </a:xfrm>
        </p:spPr>
        <p:txBody>
          <a:bodyPr/>
          <a:lstStyle/>
          <a:p>
            <a:r>
              <a:rPr lang="en-US" sz="2800" dirty="0">
                <a:solidFill>
                  <a:srgbClr val="FFC000"/>
                </a:solidFill>
              </a:rPr>
              <a:t>The Oregon </a:t>
            </a:r>
            <a:r>
              <a:rPr lang="en-US" sz="2800" dirty="0" smtClean="0">
                <a:solidFill>
                  <a:srgbClr val="FFC000"/>
                </a:solidFill>
              </a:rPr>
              <a:t>assisted suicide organization (C&amp;C) claims </a:t>
            </a:r>
            <a:r>
              <a:rPr lang="en-US" sz="2800" dirty="0">
                <a:solidFill>
                  <a:srgbClr val="FFC000"/>
                </a:solidFill>
              </a:rPr>
              <a:t>to have directed and controlled </a:t>
            </a:r>
            <a:r>
              <a:rPr lang="en-US" sz="2800" dirty="0" smtClean="0">
                <a:solidFill>
                  <a:srgbClr val="FFC000"/>
                </a:solidFill>
              </a:rPr>
              <a:t>75% </a:t>
            </a:r>
            <a:r>
              <a:rPr lang="en-US" sz="2800" dirty="0">
                <a:solidFill>
                  <a:srgbClr val="FFC000"/>
                </a:solidFill>
              </a:rPr>
              <a:t>of the </a:t>
            </a:r>
            <a:r>
              <a:rPr lang="en-US" sz="2800" dirty="0" smtClean="0">
                <a:solidFill>
                  <a:srgbClr val="FFC000"/>
                </a:solidFill>
              </a:rPr>
              <a:t>assisted suicide </a:t>
            </a:r>
            <a:r>
              <a:rPr lang="en-US" sz="2800" dirty="0">
                <a:solidFill>
                  <a:srgbClr val="FFC000"/>
                </a:solidFill>
              </a:rPr>
              <a:t>deaths in Oregon.  </a:t>
            </a:r>
            <a:r>
              <a:rPr lang="en-US" sz="2800" dirty="0" smtClean="0">
                <a:solidFill>
                  <a:srgbClr val="FFC000"/>
                </a:solidFill>
              </a:rPr>
              <a:t>In 2009, 57 of the 59 assisted suicide deaths were their clients. They </a:t>
            </a:r>
            <a:r>
              <a:rPr lang="en-US" sz="2800" dirty="0">
                <a:solidFill>
                  <a:srgbClr val="FFC000"/>
                </a:solidFill>
              </a:rPr>
              <a:t>know and control the information released to the public.</a:t>
            </a:r>
          </a:p>
          <a:p>
            <a:r>
              <a:rPr lang="en-US" sz="2800" dirty="0" smtClean="0">
                <a:solidFill>
                  <a:srgbClr val="FFC000"/>
                </a:solidFill>
              </a:rPr>
              <a:t>There </a:t>
            </a:r>
            <a:r>
              <a:rPr lang="en-US" sz="2800" dirty="0">
                <a:solidFill>
                  <a:srgbClr val="FFC000"/>
                </a:solidFill>
              </a:rPr>
              <a:t>is a mask of silence regarding the details of </a:t>
            </a:r>
            <a:r>
              <a:rPr lang="en-US" sz="2800" dirty="0" smtClean="0">
                <a:solidFill>
                  <a:srgbClr val="FFC000"/>
                </a:solidFill>
              </a:rPr>
              <a:t>assisted suicide  </a:t>
            </a:r>
            <a:r>
              <a:rPr lang="en-US" sz="2800" dirty="0">
                <a:solidFill>
                  <a:srgbClr val="FFC000"/>
                </a:solidFill>
              </a:rPr>
              <a:t>in Oregon</a:t>
            </a:r>
            <a:r>
              <a:rPr lang="en-US" sz="2800" dirty="0" smtClean="0">
                <a:solidFill>
                  <a:srgbClr val="FFC000"/>
                </a:solidFill>
              </a:rPr>
              <a:t>.</a:t>
            </a:r>
          </a:p>
        </p:txBody>
      </p:sp>
      <p:sp>
        <p:nvSpPr>
          <p:cNvPr id="2" name="Slide Number Placeholder 1"/>
          <p:cNvSpPr>
            <a:spLocks noGrp="1"/>
          </p:cNvSpPr>
          <p:nvPr>
            <p:ph type="sldNum" sz="quarter" idx="12"/>
          </p:nvPr>
        </p:nvSpPr>
        <p:spPr/>
        <p:txBody>
          <a:bodyPr/>
          <a:lstStyle/>
          <a:p>
            <a:fld id="{369CF432-15AE-4D3D-968E-3C7E00A43FA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Definitions – </a:t>
            </a:r>
            <a:r>
              <a:rPr lang="en-US" sz="3600" dirty="0" smtClean="0"/>
              <a:t>use correct language</a:t>
            </a:r>
            <a:endParaRPr lang="en-US" sz="3600" dirty="0"/>
          </a:p>
        </p:txBody>
      </p:sp>
      <p:sp>
        <p:nvSpPr>
          <p:cNvPr id="3" name="Content Placeholder 2"/>
          <p:cNvSpPr>
            <a:spLocks noGrp="1"/>
          </p:cNvSpPr>
          <p:nvPr>
            <p:ph idx="1"/>
          </p:nvPr>
        </p:nvSpPr>
        <p:spPr>
          <a:xfrm>
            <a:off x="76200" y="1676400"/>
            <a:ext cx="8915400" cy="4419600"/>
          </a:xfrm>
        </p:spPr>
        <p:txBody>
          <a:bodyPr/>
          <a:lstStyle/>
          <a:p>
            <a:r>
              <a:rPr lang="en-US" u="sng" dirty="0" smtClean="0"/>
              <a:t>Physician-assisted suicide</a:t>
            </a:r>
            <a:r>
              <a:rPr lang="en-US" dirty="0" smtClean="0"/>
              <a:t>: Physician facilitates a patient’s death by providing the necessary means and/or information to enable the patient to perform the life-ending act. Provides sleeping pills and information about the lethal dose while aware the patient may commit suicide.</a:t>
            </a:r>
          </a:p>
          <a:p>
            <a:r>
              <a:rPr lang="en-US" u="sng" dirty="0" smtClean="0"/>
              <a:t>Euthanasia</a:t>
            </a:r>
            <a:r>
              <a:rPr lang="en-US" dirty="0" smtClean="0"/>
              <a:t>: Active causation of death of patient by physician by lethal injection.</a:t>
            </a:r>
            <a:endParaRPr lang="en-US" u="sng"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4</a:t>
            </a:fld>
            <a:endParaRPr lang="en-US"/>
          </a:p>
        </p:txBody>
      </p:sp>
    </p:spTree>
    <p:extLst>
      <p:ext uri="{BB962C8B-B14F-4D97-AF65-F5344CB8AC3E}">
        <p14:creationId xmlns:p14="http://schemas.microsoft.com/office/powerpoint/2010/main" val="942611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Death-Doctors</a:t>
            </a:r>
            <a:br>
              <a:rPr lang="en-US" dirty="0" smtClean="0">
                <a:solidFill>
                  <a:srgbClr val="FFFF00"/>
                </a:solidFill>
              </a:rPr>
            </a:br>
            <a:r>
              <a:rPr lang="en-US" sz="3600" dirty="0" smtClean="0">
                <a:solidFill>
                  <a:srgbClr val="FFFF00"/>
                </a:solidFill>
              </a:rPr>
              <a:t>Oregon doctors specializing                in assisted suicide</a:t>
            </a:r>
            <a:endParaRPr lang="en-US" sz="3600" dirty="0">
              <a:solidFill>
                <a:srgbClr val="FFFF00"/>
              </a:solidFill>
            </a:endParaRPr>
          </a:p>
        </p:txBody>
      </p:sp>
      <p:sp>
        <p:nvSpPr>
          <p:cNvPr id="3" name="Content Placeholder 2"/>
          <p:cNvSpPr>
            <a:spLocks noGrp="1"/>
          </p:cNvSpPr>
          <p:nvPr>
            <p:ph idx="1"/>
          </p:nvPr>
        </p:nvSpPr>
        <p:spPr>
          <a:xfrm>
            <a:off x="457200" y="1981200"/>
            <a:ext cx="8458200" cy="4114800"/>
          </a:xfrm>
        </p:spPr>
        <p:txBody>
          <a:bodyPr/>
          <a:lstStyle/>
          <a:p>
            <a:r>
              <a:rPr lang="en-US" dirty="0" smtClean="0"/>
              <a:t>From 2001 to 2007, 109 doctors            (1% of Oregon doctors) wrote               271 fatal prescriptions for assisted suicide. </a:t>
            </a:r>
          </a:p>
          <a:p>
            <a:r>
              <a:rPr lang="en-US" dirty="0" smtClean="0">
                <a:solidFill>
                  <a:srgbClr val="FFC000"/>
                </a:solidFill>
              </a:rPr>
              <a:t>From 2001 to 2007, 3 doctors wrote 62 of the 271 fatal prescriptions.  That is 23% of the prescriptions written by only 3 doctors.</a:t>
            </a:r>
          </a:p>
          <a:p>
            <a:r>
              <a:rPr lang="en-US" dirty="0" smtClean="0"/>
              <a:t>17 doctors wrote 165 of the 271 prescriptions, that is 61% of prescriptions.</a:t>
            </a:r>
          </a:p>
          <a:p>
            <a:pPr>
              <a:buNone/>
            </a:pPr>
            <a:r>
              <a:rPr lang="en-US" sz="2400" i="1" dirty="0" smtClean="0">
                <a:solidFill>
                  <a:srgbClr val="FFFF00"/>
                </a:solidFill>
                <a:effectLst/>
              </a:rPr>
              <a:t>        </a:t>
            </a:r>
            <a:r>
              <a:rPr lang="en-US" sz="2400" i="1" dirty="0" err="1" smtClean="0">
                <a:solidFill>
                  <a:srgbClr val="FFFF00"/>
                </a:solidFill>
                <a:effectLst/>
              </a:rPr>
              <a:t>Hedberg</a:t>
            </a:r>
            <a:r>
              <a:rPr lang="en-US" sz="2400" i="1" dirty="0" smtClean="0">
                <a:solidFill>
                  <a:srgbClr val="FFFF00"/>
                </a:solidFill>
                <a:effectLst/>
              </a:rPr>
              <a:t>, J </a:t>
            </a:r>
            <a:r>
              <a:rPr lang="en-US" sz="2400" i="1" dirty="0" err="1" smtClean="0">
                <a:solidFill>
                  <a:srgbClr val="FFFF00"/>
                </a:solidFill>
                <a:effectLst/>
              </a:rPr>
              <a:t>Clin</a:t>
            </a:r>
            <a:r>
              <a:rPr lang="en-US" sz="2400" i="1" dirty="0" smtClean="0">
                <a:solidFill>
                  <a:srgbClr val="FFFF00"/>
                </a:solidFill>
                <a:effectLst/>
              </a:rPr>
              <a:t> Ethics 2009; 20:124-132</a:t>
            </a:r>
          </a:p>
          <a:p>
            <a:endParaRPr lang="en-US"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Oregon’s assisted suicide proponent organization C&amp;C</a:t>
            </a:r>
            <a:endParaRPr lang="en-US" dirty="0"/>
          </a:p>
        </p:txBody>
      </p:sp>
      <p:sp>
        <p:nvSpPr>
          <p:cNvPr id="3" name="Content Placeholder 2"/>
          <p:cNvSpPr>
            <a:spLocks noGrp="1"/>
          </p:cNvSpPr>
          <p:nvPr>
            <p:ph idx="1"/>
          </p:nvPr>
        </p:nvSpPr>
        <p:spPr/>
        <p:txBody>
          <a:bodyPr/>
          <a:lstStyle/>
          <a:p>
            <a:r>
              <a:rPr lang="en-US" dirty="0" smtClean="0">
                <a:solidFill>
                  <a:srgbClr val="FFC000"/>
                </a:solidFill>
              </a:rPr>
              <a:t>State they are the authors of the assisted suicide law, describe themselves as the guardian of that law, advocate and campaign for legalization of assisted suicide in other states</a:t>
            </a:r>
            <a:r>
              <a:rPr lang="en-US" dirty="0" smtClean="0"/>
              <a:t>.</a:t>
            </a:r>
          </a:p>
          <a:p>
            <a:r>
              <a:rPr lang="en-US" dirty="0" smtClean="0">
                <a:solidFill>
                  <a:srgbClr val="FF0000"/>
                </a:solidFill>
              </a:rPr>
              <a:t>They are associated with three-fourths of Oregon’s assisted suicide deaths, and with 57 of the 59 deaths in 2009.</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69CF432-15AE-4D3D-968E-3C7E00A43FA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nvSpPr>
        <p:spPr>
          <a:xfrm>
            <a:off x="1192763" y="364041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p>
        </p:txBody>
      </p:sp>
      <p:sp>
        <p:nvSpPr>
          <p:cNvPr id="5" name="Rectangle 4"/>
          <p:cNvSpPr>
            <a:spLocks noChangeArrowheads="1"/>
          </p:cNvSpPr>
          <p:nvPr/>
        </p:nvSpPr>
        <p:spPr bwMode="auto">
          <a:xfrm>
            <a:off x="152400" y="-155687"/>
            <a:ext cx="8686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Numbers &amp; Proportion of Oregon Assisted Suicide Deaths        who were clients of Compassion &amp; Choices (C&amp;C) Organization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2866786547"/>
              </p:ext>
            </p:extLst>
          </p:nvPr>
        </p:nvGraphicFramePr>
        <p:xfrm>
          <a:off x="-381000" y="1066800"/>
          <a:ext cx="9525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a:spLocks noChangeArrowheads="1"/>
          </p:cNvSpPr>
          <p:nvPr/>
        </p:nvSpPr>
        <p:spPr bwMode="auto">
          <a:xfrm>
            <a:off x="-178837" y="28403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9431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Compassion &amp; Choices </a:t>
            </a:r>
            <a:br>
              <a:rPr lang="en-US" dirty="0" smtClean="0"/>
            </a:br>
            <a:r>
              <a:rPr lang="en-US" dirty="0" smtClean="0"/>
              <a:t>C&amp;C</a:t>
            </a:r>
            <a:br>
              <a:rPr lang="en-US" dirty="0" smtClean="0"/>
            </a:br>
            <a:r>
              <a:rPr lang="en-US" dirty="0" smtClean="0"/>
              <a:t>Conspiracy &amp; Control</a:t>
            </a:r>
            <a:endParaRPr lang="en-US" dirty="0"/>
          </a:p>
        </p:txBody>
      </p:sp>
      <p:sp>
        <p:nvSpPr>
          <p:cNvPr id="3" name="Content Placeholder 2"/>
          <p:cNvSpPr>
            <a:spLocks noGrp="1"/>
          </p:cNvSpPr>
          <p:nvPr>
            <p:ph idx="1"/>
          </p:nvPr>
        </p:nvSpPr>
        <p:spPr>
          <a:xfrm>
            <a:off x="457200" y="2362200"/>
            <a:ext cx="8229600" cy="4191000"/>
          </a:xfrm>
        </p:spPr>
        <p:txBody>
          <a:bodyPr/>
          <a:lstStyle/>
          <a:p>
            <a:r>
              <a:rPr lang="en-US" dirty="0" smtClean="0">
                <a:solidFill>
                  <a:srgbClr val="FFC000"/>
                </a:solidFill>
              </a:rPr>
              <a:t>Compassion &amp; Choices is like the fox in the proverbial chicken coop; in this case the fox is reporting its story to the farmer regarding what is happening in the coop.</a:t>
            </a:r>
          </a:p>
          <a:p>
            <a:r>
              <a:rPr lang="en-US" dirty="0" smtClean="0">
                <a:solidFill>
                  <a:srgbClr val="FFC000"/>
                </a:solidFill>
              </a:rPr>
              <a:t>C&amp;C’s non-physician executive director (an attorney) reported in 2007 that he had attended more than 36 assisted suicide deaths, even helping to prepare the drugs.</a:t>
            </a:r>
            <a:endParaRPr lang="en-US" dirty="0">
              <a:solidFill>
                <a:srgbClr val="FFC000"/>
              </a:solidFill>
            </a:endParaRPr>
          </a:p>
        </p:txBody>
      </p:sp>
      <p:sp>
        <p:nvSpPr>
          <p:cNvPr id="4" name="Slide Number Placeholder 3"/>
          <p:cNvSpPr>
            <a:spLocks noGrp="1"/>
          </p:cNvSpPr>
          <p:nvPr>
            <p:ph type="sldNum" sz="quarter" idx="12"/>
          </p:nvPr>
        </p:nvSpPr>
        <p:spPr/>
        <p:txBody>
          <a:bodyPr/>
          <a:lstStyle/>
          <a:p>
            <a:fld id="{369CF432-15AE-4D3D-968E-3C7E00A43FA4}" type="slidenum">
              <a:rPr lang="en-US" smtClean="0"/>
              <a:pPr/>
              <a:t>43</a:t>
            </a:fld>
            <a:endParaRPr lang="en-US"/>
          </a:p>
        </p:txBody>
      </p:sp>
    </p:spTree>
    <p:extLst>
      <p:ext uri="{BB962C8B-B14F-4D97-AF65-F5344CB8AC3E}">
        <p14:creationId xmlns:p14="http://schemas.microsoft.com/office/powerpoint/2010/main" val="2102991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5638800"/>
          </a:xfrm>
        </p:spPr>
        <p:txBody>
          <a:bodyPr/>
          <a:lstStyle/>
          <a:p>
            <a:r>
              <a:rPr lang="en-US" dirty="0">
                <a:solidFill>
                  <a:srgbClr val="FFC000"/>
                </a:solidFill>
              </a:rPr>
              <a:t>The </a:t>
            </a:r>
            <a:r>
              <a:rPr lang="en-US" dirty="0" smtClean="0">
                <a:solidFill>
                  <a:srgbClr val="FFC000"/>
                </a:solidFill>
              </a:rPr>
              <a:t>assisted Suicide </a:t>
            </a:r>
            <a:r>
              <a:rPr lang="en-US" dirty="0">
                <a:solidFill>
                  <a:srgbClr val="FFC000"/>
                </a:solidFill>
              </a:rPr>
              <a:t>movement speak of the “safeguards” in Oregon’s </a:t>
            </a:r>
            <a:r>
              <a:rPr lang="en-US" dirty="0" smtClean="0">
                <a:solidFill>
                  <a:srgbClr val="FFC000"/>
                </a:solidFill>
              </a:rPr>
              <a:t>Assisted Suicide </a:t>
            </a:r>
            <a:r>
              <a:rPr lang="en-US" dirty="0">
                <a:solidFill>
                  <a:srgbClr val="FFC000"/>
                </a:solidFill>
              </a:rPr>
              <a:t>Act.  However, these “safeguards” are really boundaries or “fences”.  </a:t>
            </a:r>
            <a:br>
              <a:rPr lang="en-US" dirty="0">
                <a:solidFill>
                  <a:srgbClr val="FFC000"/>
                </a:solidFill>
              </a:rPr>
            </a:br>
            <a:r>
              <a:rPr lang="en-US" dirty="0">
                <a:solidFill>
                  <a:schemeClr val="bg2"/>
                </a:solidFill>
              </a:rPr>
              <a:t>They are a barrier for </a:t>
            </a:r>
            <a:br>
              <a:rPr lang="en-US" dirty="0">
                <a:solidFill>
                  <a:schemeClr val="bg2"/>
                </a:solidFill>
              </a:rPr>
            </a:br>
            <a:r>
              <a:rPr lang="en-US" dirty="0">
                <a:solidFill>
                  <a:schemeClr val="bg2"/>
                </a:solidFill>
              </a:rPr>
              <a:t>access to </a:t>
            </a:r>
            <a:r>
              <a:rPr lang="en-US" dirty="0" smtClean="0">
                <a:solidFill>
                  <a:schemeClr val="bg2"/>
                </a:solidFill>
              </a:rPr>
              <a:t>assisted suicide </a:t>
            </a:r>
            <a:r>
              <a:rPr lang="en-US" dirty="0">
                <a:solidFill>
                  <a:schemeClr val="bg2"/>
                </a:solidFill>
              </a:rPr>
              <a:t>for </a:t>
            </a:r>
            <a:r>
              <a:rPr lang="en-US" dirty="0" smtClean="0">
                <a:solidFill>
                  <a:schemeClr val="bg2"/>
                </a:solidFill>
              </a:rPr>
              <a:t>those outside these boundaries</a:t>
            </a:r>
            <a:r>
              <a:rPr lang="en-US" dirty="0">
                <a:solidFill>
                  <a:schemeClr val="bg2"/>
                </a:solidFill>
              </a:rPr>
              <a:t>.</a:t>
            </a:r>
          </a:p>
        </p:txBody>
      </p:sp>
      <p:sp>
        <p:nvSpPr>
          <p:cNvPr id="140291" name="Rectangle 3"/>
          <p:cNvSpPr>
            <a:spLocks noGrp="1" noChangeArrowheads="1"/>
          </p:cNvSpPr>
          <p:nvPr>
            <p:ph type="body" idx="1"/>
          </p:nvPr>
        </p:nvSpPr>
        <p:spPr>
          <a:xfrm flipV="1">
            <a:off x="457200" y="6096000"/>
            <a:ext cx="8229600" cy="76200"/>
          </a:xfrm>
        </p:spPr>
        <p:txBody>
          <a:bodyPr/>
          <a:lstStyle/>
          <a:p>
            <a:pPr>
              <a:lnSpc>
                <a:spcPct val="80000"/>
              </a:lnSpc>
            </a:pPr>
            <a:endParaRPr lang="en-US" sz="800"/>
          </a:p>
        </p:txBody>
      </p:sp>
      <p:sp>
        <p:nvSpPr>
          <p:cNvPr id="2" name="Slide Number Placeholder 1"/>
          <p:cNvSpPr>
            <a:spLocks noGrp="1"/>
          </p:cNvSpPr>
          <p:nvPr>
            <p:ph type="sldNum" sz="quarter" idx="12"/>
          </p:nvPr>
        </p:nvSpPr>
        <p:spPr/>
        <p:txBody>
          <a:bodyPr/>
          <a:lstStyle/>
          <a:p>
            <a:fld id="{369CF432-15AE-4D3D-968E-3C7E00A43FA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381000"/>
            <a:ext cx="8229600" cy="1828800"/>
          </a:xfrm>
        </p:spPr>
        <p:txBody>
          <a:bodyPr/>
          <a:lstStyle/>
          <a:p>
            <a:r>
              <a:rPr lang="en-US" sz="4000" dirty="0"/>
              <a:t>This is a very fatal flaw in the </a:t>
            </a:r>
            <a:br>
              <a:rPr lang="en-US" sz="4000" dirty="0"/>
            </a:br>
            <a:r>
              <a:rPr lang="en-US" sz="4000" dirty="0" smtClean="0"/>
              <a:t>assisted suicide </a:t>
            </a:r>
            <a:r>
              <a:rPr lang="en-US" sz="4000" dirty="0"/>
              <a:t>argument.</a:t>
            </a:r>
            <a:br>
              <a:rPr lang="en-US" sz="4000" dirty="0"/>
            </a:br>
            <a:r>
              <a:rPr lang="en-US" sz="4000" dirty="0">
                <a:solidFill>
                  <a:srgbClr val="FFC000"/>
                </a:solidFill>
              </a:rPr>
              <a:t>Autonomy &amp; Boundaries don’t  mix.</a:t>
            </a:r>
          </a:p>
        </p:txBody>
      </p:sp>
      <p:sp>
        <p:nvSpPr>
          <p:cNvPr id="141315" name="Rectangle 3"/>
          <p:cNvSpPr>
            <a:spLocks noGrp="1" noChangeArrowheads="1"/>
          </p:cNvSpPr>
          <p:nvPr>
            <p:ph type="body" idx="1"/>
          </p:nvPr>
        </p:nvSpPr>
        <p:spPr>
          <a:xfrm>
            <a:off x="0" y="2133600"/>
            <a:ext cx="9144000" cy="4419600"/>
          </a:xfrm>
        </p:spPr>
        <p:txBody>
          <a:bodyPr/>
          <a:lstStyle/>
          <a:p>
            <a:pPr>
              <a:lnSpc>
                <a:spcPct val="80000"/>
              </a:lnSpc>
            </a:pPr>
            <a:endParaRPr lang="en-US" dirty="0"/>
          </a:p>
          <a:p>
            <a:pPr>
              <a:lnSpc>
                <a:spcPct val="80000"/>
              </a:lnSpc>
            </a:pPr>
            <a:r>
              <a:rPr lang="en-US" sz="3600" dirty="0" smtClean="0">
                <a:solidFill>
                  <a:srgbClr val="FFFF00"/>
                </a:solidFill>
              </a:rPr>
              <a:t>Unbounded </a:t>
            </a:r>
            <a:r>
              <a:rPr lang="en-US" sz="3600" dirty="0">
                <a:solidFill>
                  <a:srgbClr val="FFFF00"/>
                </a:solidFill>
              </a:rPr>
              <a:t>autonomy has no boundaries.</a:t>
            </a:r>
          </a:p>
          <a:p>
            <a:pPr>
              <a:lnSpc>
                <a:spcPct val="80000"/>
              </a:lnSpc>
            </a:pPr>
            <a:r>
              <a:rPr lang="en-US" sz="3600" dirty="0">
                <a:solidFill>
                  <a:srgbClr val="FFFF00"/>
                </a:solidFill>
              </a:rPr>
              <a:t>The boundaries </a:t>
            </a:r>
            <a:r>
              <a:rPr lang="en-US" sz="3600" dirty="0" smtClean="0">
                <a:solidFill>
                  <a:srgbClr val="FFFF00"/>
                </a:solidFill>
              </a:rPr>
              <a:t>around assisted suicide are </a:t>
            </a:r>
            <a:r>
              <a:rPr lang="en-US" sz="3600" dirty="0">
                <a:solidFill>
                  <a:srgbClr val="FFFF00"/>
                </a:solidFill>
              </a:rPr>
              <a:t>elastic. </a:t>
            </a:r>
          </a:p>
          <a:p>
            <a:pPr>
              <a:lnSpc>
                <a:spcPct val="80000"/>
              </a:lnSpc>
            </a:pPr>
            <a:r>
              <a:rPr lang="en-US" sz="3600" dirty="0">
                <a:solidFill>
                  <a:srgbClr val="FFFF00"/>
                </a:solidFill>
              </a:rPr>
              <a:t>They have stretched like a rubber band, and will continue to stretch.</a:t>
            </a:r>
          </a:p>
          <a:p>
            <a:pPr>
              <a:lnSpc>
                <a:spcPct val="80000"/>
              </a:lnSpc>
            </a:pPr>
            <a:r>
              <a:rPr lang="en-US" sz="3600" dirty="0">
                <a:solidFill>
                  <a:srgbClr val="FFFF00"/>
                </a:solidFill>
              </a:rPr>
              <a:t>The nature of unbounded </a:t>
            </a:r>
            <a:r>
              <a:rPr lang="en-US" sz="3600" dirty="0" smtClean="0">
                <a:solidFill>
                  <a:srgbClr val="FFFF00"/>
                </a:solidFill>
              </a:rPr>
              <a:t>autonomy ultimately </a:t>
            </a:r>
            <a:r>
              <a:rPr lang="en-US" sz="3600" dirty="0">
                <a:solidFill>
                  <a:srgbClr val="FFFF00"/>
                </a:solidFill>
              </a:rPr>
              <a:t>leads to loss of autonomy.</a:t>
            </a:r>
          </a:p>
          <a:p>
            <a:pPr>
              <a:lnSpc>
                <a:spcPct val="80000"/>
              </a:lnSpc>
            </a:pPr>
            <a:endParaRPr lang="en-US" sz="3600" dirty="0">
              <a:solidFill>
                <a:srgbClr val="FFFF00"/>
              </a:solidFill>
            </a:endParaRPr>
          </a:p>
        </p:txBody>
      </p:sp>
      <p:sp>
        <p:nvSpPr>
          <p:cNvPr id="2" name="Slide Number Placeholder 1"/>
          <p:cNvSpPr>
            <a:spLocks noGrp="1"/>
          </p:cNvSpPr>
          <p:nvPr>
            <p:ph type="sldNum" sz="quarter" idx="12"/>
          </p:nvPr>
        </p:nvSpPr>
        <p:spPr/>
        <p:txBody>
          <a:bodyPr/>
          <a:lstStyle/>
          <a:p>
            <a:fld id="{369CF432-15AE-4D3D-968E-3C7E00A43FA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ChangeArrowheads="1"/>
          </p:cNvSpPr>
          <p:nvPr>
            <p:ph type="title"/>
          </p:nvPr>
        </p:nvSpPr>
        <p:spPr>
          <a:xfrm>
            <a:off x="838200" y="6172199"/>
            <a:ext cx="8229600" cy="676747"/>
          </a:xfrm>
        </p:spPr>
        <p:txBody>
          <a:bodyPr/>
          <a:lstStyle/>
          <a:p>
            <a:r>
              <a:rPr lang="en-US" sz="2400" dirty="0" smtClean="0">
                <a:solidFill>
                  <a:schemeClr val="bg2"/>
                </a:solidFill>
              </a:rPr>
              <a:t>It is illegal for Oregonians to pump their own gas.</a:t>
            </a:r>
            <a:endParaRPr lang="en-US" sz="2400" dirty="0">
              <a:solidFill>
                <a:schemeClr val="bg1"/>
              </a:solidFill>
            </a:endParaRPr>
          </a:p>
        </p:txBody>
      </p:sp>
      <p:pic>
        <p:nvPicPr>
          <p:cNvPr id="83972" name="Picture 4"/>
          <p:cNvPicPr>
            <a:picLocks noGrp="1" noChangeAspect="1" noChangeArrowheads="1"/>
          </p:cNvPicPr>
          <p:nvPr>
            <p:ph idx="1"/>
          </p:nvPr>
        </p:nvPicPr>
        <p:blipFill>
          <a:blip r:embed="rId3" cstate="print"/>
          <a:srcRect/>
          <a:stretch>
            <a:fillRect/>
          </a:stretch>
        </p:blipFill>
        <p:spPr>
          <a:xfrm>
            <a:off x="914400" y="-76200"/>
            <a:ext cx="7620000" cy="6373378"/>
          </a:xfrm>
          <a:noFill/>
          <a:ln/>
        </p:spPr>
      </p:pic>
      <p:sp>
        <p:nvSpPr>
          <p:cNvPr id="2" name="Slide Number Placeholder 1"/>
          <p:cNvSpPr>
            <a:spLocks noGrp="1"/>
          </p:cNvSpPr>
          <p:nvPr>
            <p:ph type="sldNum" sz="quarter" idx="12"/>
          </p:nvPr>
        </p:nvSpPr>
        <p:spPr/>
        <p:txBody>
          <a:bodyPr/>
          <a:lstStyle/>
          <a:p>
            <a:fld id="{369CF432-15AE-4D3D-968E-3C7E00A43FA4}"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981200"/>
          </a:xfrm>
        </p:spPr>
        <p:txBody>
          <a:bodyPr/>
          <a:lstStyle/>
          <a:p>
            <a:r>
              <a:rPr lang="en-US" dirty="0" smtClean="0">
                <a:solidFill>
                  <a:srgbClr val="FFC000"/>
                </a:solidFill>
              </a:rPr>
              <a:t>What is ahead for assisted suicide – what do the proponents want?</a:t>
            </a:r>
            <a:br>
              <a:rPr lang="en-US" dirty="0" smtClean="0">
                <a:solidFill>
                  <a:srgbClr val="FFC000"/>
                </a:solidFill>
              </a:rPr>
            </a:br>
            <a:r>
              <a:rPr lang="en-US" dirty="0" smtClean="0">
                <a:solidFill>
                  <a:srgbClr val="FFC000"/>
                </a:solidFill>
              </a:rPr>
              <a:t>This is the slippery slope</a:t>
            </a:r>
            <a:endParaRPr lang="en-US" dirty="0">
              <a:solidFill>
                <a:srgbClr val="FFC000"/>
              </a:solidFill>
            </a:endParaRPr>
          </a:p>
        </p:txBody>
      </p:sp>
      <p:sp>
        <p:nvSpPr>
          <p:cNvPr id="3" name="Content Placeholder 2"/>
          <p:cNvSpPr>
            <a:spLocks noGrp="1"/>
          </p:cNvSpPr>
          <p:nvPr>
            <p:ph idx="1"/>
          </p:nvPr>
        </p:nvSpPr>
        <p:spPr>
          <a:xfrm>
            <a:off x="76200" y="2209800"/>
            <a:ext cx="8915400" cy="3886200"/>
          </a:xfrm>
        </p:spPr>
        <p:txBody>
          <a:bodyPr/>
          <a:lstStyle/>
          <a:p>
            <a:r>
              <a:rPr lang="en-US" dirty="0" smtClean="0">
                <a:solidFill>
                  <a:srgbClr val="FF0000"/>
                </a:solidFill>
              </a:rPr>
              <a:t>They want no “safe harbor for patients”. Doctors should be required to participate or refer patient to a doctor who will write a lethal prescription. No choice for doctors.</a:t>
            </a:r>
          </a:p>
          <a:p>
            <a:r>
              <a:rPr lang="en-US" dirty="0" smtClean="0">
                <a:solidFill>
                  <a:srgbClr val="FF0000"/>
                </a:solidFill>
              </a:rPr>
              <a:t>Eliminate reporting requirements.</a:t>
            </a:r>
          </a:p>
          <a:p>
            <a:r>
              <a:rPr lang="en-US" dirty="0" smtClean="0">
                <a:solidFill>
                  <a:srgbClr val="FF0000"/>
                </a:solidFill>
              </a:rPr>
              <a:t>Extend to non-terminal and demented patients, who are not capable of choosing.</a:t>
            </a:r>
          </a:p>
          <a:p>
            <a:r>
              <a:rPr lang="en-US" dirty="0" smtClean="0">
                <a:solidFill>
                  <a:srgbClr val="FF0000"/>
                </a:solidFill>
              </a:rPr>
              <a:t>Allow euthanasia, lethal injection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69CF432-15AE-4D3D-968E-3C7E00A43FA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2209800"/>
          </a:xfrm>
        </p:spPr>
        <p:txBody>
          <a:bodyPr/>
          <a:lstStyle/>
          <a:p>
            <a:r>
              <a:rPr lang="en-US" dirty="0">
                <a:solidFill>
                  <a:srgbClr val="FFC000"/>
                </a:solidFill>
              </a:rPr>
              <a:t>Physicians who care for patients should not </a:t>
            </a:r>
            <a:br>
              <a:rPr lang="en-US" dirty="0">
                <a:solidFill>
                  <a:srgbClr val="FFC000"/>
                </a:solidFill>
              </a:rPr>
            </a:br>
            <a:r>
              <a:rPr lang="en-US" dirty="0">
                <a:solidFill>
                  <a:srgbClr val="FFC000"/>
                </a:solidFill>
              </a:rPr>
              <a:t>order and direct their death.</a:t>
            </a:r>
          </a:p>
        </p:txBody>
      </p:sp>
      <p:sp>
        <p:nvSpPr>
          <p:cNvPr id="28675" name="Rectangle 3"/>
          <p:cNvSpPr>
            <a:spLocks noGrp="1" noChangeArrowheads="1"/>
          </p:cNvSpPr>
          <p:nvPr>
            <p:ph type="body" idx="1"/>
          </p:nvPr>
        </p:nvSpPr>
        <p:spPr>
          <a:xfrm>
            <a:off x="0" y="2590800"/>
            <a:ext cx="9144000" cy="4038600"/>
          </a:xfrm>
        </p:spPr>
        <p:txBody>
          <a:bodyPr/>
          <a:lstStyle/>
          <a:p>
            <a:pPr>
              <a:lnSpc>
                <a:spcPct val="90000"/>
              </a:lnSpc>
            </a:pPr>
            <a:r>
              <a:rPr lang="en-US" sz="2800" dirty="0">
                <a:solidFill>
                  <a:srgbClr val="FFFF00"/>
                </a:solidFill>
              </a:rPr>
              <a:t>It is against medical ethics: “Give no deadly drug”.</a:t>
            </a:r>
          </a:p>
          <a:p>
            <a:pPr>
              <a:lnSpc>
                <a:spcPct val="90000"/>
              </a:lnSpc>
            </a:pPr>
            <a:r>
              <a:rPr lang="en-US" sz="2800" dirty="0">
                <a:solidFill>
                  <a:srgbClr val="FFFF00"/>
                </a:solidFill>
              </a:rPr>
              <a:t>It is too dangerous to give the power to kill patients to the medical profession.</a:t>
            </a:r>
          </a:p>
          <a:p>
            <a:pPr>
              <a:lnSpc>
                <a:spcPct val="90000"/>
              </a:lnSpc>
            </a:pPr>
            <a:r>
              <a:rPr lang="en-US" sz="2800" dirty="0">
                <a:solidFill>
                  <a:srgbClr val="FFFF00"/>
                </a:solidFill>
              </a:rPr>
              <a:t>It is dangerous because of </a:t>
            </a:r>
            <a:r>
              <a:rPr lang="en-US" sz="2800" dirty="0" smtClean="0">
                <a:solidFill>
                  <a:srgbClr val="FFFF00"/>
                </a:solidFill>
              </a:rPr>
              <a:t>insurance company and government </a:t>
            </a:r>
            <a:r>
              <a:rPr lang="en-US" sz="2800" dirty="0">
                <a:solidFill>
                  <a:srgbClr val="FFFF00"/>
                </a:solidFill>
              </a:rPr>
              <a:t>financial incentives.</a:t>
            </a:r>
          </a:p>
          <a:p>
            <a:pPr>
              <a:lnSpc>
                <a:spcPct val="90000"/>
              </a:lnSpc>
            </a:pPr>
            <a:r>
              <a:rPr lang="en-US" sz="2800" dirty="0">
                <a:solidFill>
                  <a:srgbClr val="FFFF00"/>
                </a:solidFill>
              </a:rPr>
              <a:t>It destroys the inherent trust between patient and physician.</a:t>
            </a:r>
          </a:p>
          <a:p>
            <a:pPr>
              <a:lnSpc>
                <a:spcPct val="90000"/>
              </a:lnSpc>
            </a:pPr>
            <a:r>
              <a:rPr lang="en-US" sz="2800" dirty="0">
                <a:solidFill>
                  <a:srgbClr val="FFFF00"/>
                </a:solidFill>
              </a:rPr>
              <a:t>It devalues the inherent value of human life.</a:t>
            </a:r>
          </a:p>
          <a:p>
            <a:pPr>
              <a:lnSpc>
                <a:spcPct val="90000"/>
              </a:lnSpc>
            </a:pPr>
            <a:r>
              <a:rPr lang="en-US" sz="2800" dirty="0">
                <a:solidFill>
                  <a:srgbClr val="FFFF00"/>
                </a:solidFill>
              </a:rPr>
              <a:t>It desensitizes us towards any type of suicide.</a:t>
            </a:r>
          </a:p>
        </p:txBody>
      </p:sp>
      <p:sp>
        <p:nvSpPr>
          <p:cNvPr id="2" name="Slide Number Placeholder 1"/>
          <p:cNvSpPr>
            <a:spLocks noGrp="1"/>
          </p:cNvSpPr>
          <p:nvPr>
            <p:ph type="sldNum" sz="quarter" idx="12"/>
          </p:nvPr>
        </p:nvSpPr>
        <p:spPr/>
        <p:txBody>
          <a:bodyPr/>
          <a:lstStyle/>
          <a:p>
            <a:fld id="{369CF432-15AE-4D3D-968E-3C7E00A43FA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382000" cy="1447800"/>
          </a:xfrm>
        </p:spPr>
        <p:txBody>
          <a:bodyPr/>
          <a:lstStyle/>
          <a:p>
            <a:r>
              <a:rPr lang="en-US" sz="4000" dirty="0"/>
              <a:t>When a doctor writes a prescription for </a:t>
            </a:r>
            <a:r>
              <a:rPr lang="en-US" sz="4000" dirty="0" smtClean="0"/>
              <a:t>assisted suicide, </a:t>
            </a:r>
            <a:r>
              <a:rPr lang="en-US" sz="4000" dirty="0"/>
              <a:t>the message is:</a:t>
            </a:r>
          </a:p>
        </p:txBody>
      </p:sp>
      <p:sp>
        <p:nvSpPr>
          <p:cNvPr id="25603" name="Rectangle 3"/>
          <p:cNvSpPr>
            <a:spLocks noGrp="1" noChangeArrowheads="1"/>
          </p:cNvSpPr>
          <p:nvPr>
            <p:ph type="body" idx="1"/>
          </p:nvPr>
        </p:nvSpPr>
        <p:spPr>
          <a:xfrm>
            <a:off x="457200" y="1905000"/>
            <a:ext cx="8229600" cy="4724400"/>
          </a:xfrm>
        </p:spPr>
        <p:txBody>
          <a:bodyPr/>
          <a:lstStyle/>
          <a:p>
            <a:pPr>
              <a:lnSpc>
                <a:spcPct val="90000"/>
              </a:lnSpc>
            </a:pPr>
            <a:r>
              <a:rPr lang="en-US" sz="3600" dirty="0">
                <a:solidFill>
                  <a:srgbClr val="FFC000"/>
                </a:solidFill>
              </a:rPr>
              <a:t>Your life is not worth living.</a:t>
            </a:r>
          </a:p>
          <a:p>
            <a:pPr>
              <a:lnSpc>
                <a:spcPct val="90000"/>
              </a:lnSpc>
            </a:pPr>
            <a:r>
              <a:rPr lang="en-US" sz="3600" dirty="0">
                <a:solidFill>
                  <a:srgbClr val="FFC000"/>
                </a:solidFill>
              </a:rPr>
              <a:t>You are better off dead.</a:t>
            </a:r>
          </a:p>
          <a:p>
            <a:pPr>
              <a:lnSpc>
                <a:spcPct val="90000"/>
              </a:lnSpc>
            </a:pPr>
            <a:r>
              <a:rPr lang="en-US" sz="3600" dirty="0">
                <a:solidFill>
                  <a:srgbClr val="FFC000"/>
                </a:solidFill>
              </a:rPr>
              <a:t>I don’t value you or your life.</a:t>
            </a:r>
          </a:p>
          <a:p>
            <a:pPr>
              <a:lnSpc>
                <a:spcPct val="90000"/>
              </a:lnSpc>
            </a:pPr>
            <a:r>
              <a:rPr lang="en-US" sz="3600" dirty="0">
                <a:solidFill>
                  <a:srgbClr val="FFC000"/>
                </a:solidFill>
              </a:rPr>
              <a:t>I want you dead.</a:t>
            </a:r>
          </a:p>
          <a:p>
            <a:pPr>
              <a:lnSpc>
                <a:spcPct val="90000"/>
              </a:lnSpc>
            </a:pPr>
            <a:r>
              <a:rPr lang="en-US" sz="3600" dirty="0">
                <a:solidFill>
                  <a:srgbClr val="FFC000"/>
                </a:solidFill>
              </a:rPr>
              <a:t>I order you to die.</a:t>
            </a:r>
          </a:p>
          <a:p>
            <a:pPr>
              <a:lnSpc>
                <a:spcPct val="90000"/>
              </a:lnSpc>
            </a:pPr>
            <a:r>
              <a:rPr lang="en-US" sz="3600" dirty="0">
                <a:solidFill>
                  <a:srgbClr val="FFC000"/>
                </a:solidFill>
              </a:rPr>
              <a:t>I direct you to die.</a:t>
            </a:r>
          </a:p>
          <a:p>
            <a:pPr>
              <a:lnSpc>
                <a:spcPct val="90000"/>
              </a:lnSpc>
              <a:buFont typeface="Wingdings" pitchFamily="2" charset="2"/>
              <a:buNone/>
            </a:pPr>
            <a:endParaRPr lang="en-US" sz="3600" dirty="0"/>
          </a:p>
          <a:p>
            <a:pPr>
              <a:lnSpc>
                <a:spcPct val="90000"/>
              </a:lnSpc>
              <a:buFont typeface="Wingdings" pitchFamily="2" charset="2"/>
              <a:buNone/>
            </a:pPr>
            <a:r>
              <a:rPr lang="en-US" sz="2800" i="1" dirty="0"/>
              <a:t>It destroys trust between patient and physician.</a:t>
            </a:r>
          </a:p>
        </p:txBody>
      </p:sp>
      <p:sp>
        <p:nvSpPr>
          <p:cNvPr id="2" name="Slide Number Placeholder 1"/>
          <p:cNvSpPr>
            <a:spLocks noGrp="1"/>
          </p:cNvSpPr>
          <p:nvPr>
            <p:ph type="sldNum" sz="quarter" idx="12"/>
          </p:nvPr>
        </p:nvSpPr>
        <p:spPr/>
        <p:txBody>
          <a:bodyPr/>
          <a:lstStyle/>
          <a:p>
            <a:fld id="{369CF432-15AE-4D3D-968E-3C7E00A43FA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Medical Association Code of Ethics</a:t>
            </a:r>
            <a:endParaRPr lang="en-US" dirty="0"/>
          </a:p>
        </p:txBody>
      </p:sp>
      <p:sp>
        <p:nvSpPr>
          <p:cNvPr id="3" name="Content Placeholder 2"/>
          <p:cNvSpPr>
            <a:spLocks noGrp="1"/>
          </p:cNvSpPr>
          <p:nvPr>
            <p:ph idx="1"/>
          </p:nvPr>
        </p:nvSpPr>
        <p:spPr>
          <a:xfrm>
            <a:off x="152400" y="1981200"/>
            <a:ext cx="8763000" cy="4114800"/>
          </a:xfrm>
        </p:spPr>
        <p:txBody>
          <a:bodyPr/>
          <a:lstStyle/>
          <a:p>
            <a:r>
              <a:rPr lang="en-US" dirty="0" smtClean="0"/>
              <a:t>Allowing physicians to participate in assisted suicide would cause more harm than good.</a:t>
            </a:r>
          </a:p>
          <a:p>
            <a:pPr marL="0" indent="0">
              <a:buNone/>
            </a:pPr>
            <a:endParaRPr lang="en-US" dirty="0" smtClean="0"/>
          </a:p>
          <a:p>
            <a:r>
              <a:rPr lang="en-US" dirty="0" smtClean="0"/>
              <a:t>Physician-assisted suicide is fundamentally incompatible with the physician’s role as healer, would be difficult or impossible to control, and would pose serious societal risks.</a:t>
            </a:r>
            <a:endParaRPr lang="en-US"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5</a:t>
            </a:fld>
            <a:endParaRPr lang="en-US"/>
          </a:p>
        </p:txBody>
      </p:sp>
    </p:spTree>
    <p:extLst>
      <p:ext uri="{BB962C8B-B14F-4D97-AF65-F5344CB8AC3E}">
        <p14:creationId xmlns:p14="http://schemas.microsoft.com/office/powerpoint/2010/main" val="2492569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381000"/>
            <a:ext cx="8229600" cy="1066800"/>
          </a:xfrm>
        </p:spPr>
        <p:txBody>
          <a:bodyPr/>
          <a:lstStyle/>
          <a:p>
            <a:r>
              <a:rPr lang="en-US" dirty="0"/>
              <a:t>My personal story:</a:t>
            </a:r>
          </a:p>
        </p:txBody>
      </p:sp>
      <p:sp>
        <p:nvSpPr>
          <p:cNvPr id="97283" name="Rectangle 3"/>
          <p:cNvSpPr>
            <a:spLocks noGrp="1" noChangeArrowheads="1"/>
          </p:cNvSpPr>
          <p:nvPr>
            <p:ph type="body" idx="1"/>
          </p:nvPr>
        </p:nvSpPr>
        <p:spPr>
          <a:xfrm>
            <a:off x="457200" y="1447800"/>
            <a:ext cx="8458200" cy="5257800"/>
          </a:xfrm>
        </p:spPr>
        <p:txBody>
          <a:bodyPr/>
          <a:lstStyle/>
          <a:p>
            <a:r>
              <a:rPr lang="en-US" sz="2800" dirty="0"/>
              <a:t>In 1982, my </a:t>
            </a:r>
            <a:r>
              <a:rPr lang="en-US" sz="2800" dirty="0" smtClean="0"/>
              <a:t>wife with advanced cancer, and </a:t>
            </a:r>
            <a:r>
              <a:rPr lang="en-US" sz="2800" dirty="0"/>
              <a:t>I went to her </a:t>
            </a:r>
            <a:r>
              <a:rPr lang="en-US" sz="2800" dirty="0" smtClean="0"/>
              <a:t>doctor again.</a:t>
            </a:r>
            <a:endParaRPr lang="en-US" sz="2800" dirty="0"/>
          </a:p>
          <a:p>
            <a:r>
              <a:rPr lang="en-US" sz="2800" dirty="0" smtClean="0"/>
              <a:t>She was told “Nothing </a:t>
            </a:r>
            <a:r>
              <a:rPr lang="en-US" sz="2800" dirty="0"/>
              <a:t>more can be done.”</a:t>
            </a:r>
          </a:p>
          <a:p>
            <a:r>
              <a:rPr lang="en-US" sz="2800" dirty="0" smtClean="0"/>
              <a:t>Doctor: “I </a:t>
            </a:r>
            <a:r>
              <a:rPr lang="en-US" sz="2800" dirty="0"/>
              <a:t>can write an </a:t>
            </a:r>
            <a:r>
              <a:rPr lang="en-US" sz="2800" dirty="0" smtClean="0"/>
              <a:t>‘extra-large’ prescription for pain medication for you.” </a:t>
            </a:r>
            <a:endParaRPr lang="en-US" sz="2800" dirty="0"/>
          </a:p>
          <a:p>
            <a:r>
              <a:rPr lang="en-US" sz="2800" dirty="0" smtClean="0"/>
              <a:t>My wife: “He </a:t>
            </a:r>
            <a:r>
              <a:rPr lang="en-US" sz="2800" dirty="0"/>
              <a:t>wants me to kill myself.”</a:t>
            </a:r>
          </a:p>
          <a:p>
            <a:r>
              <a:rPr lang="en-US" sz="2800" dirty="0"/>
              <a:t>She was devastated that her physician, her trusted physician, would subtly suggest that her life was no longer of value</a:t>
            </a:r>
            <a:r>
              <a:rPr lang="en-US" sz="2800" dirty="0" smtClean="0"/>
              <a:t>.</a:t>
            </a:r>
          </a:p>
          <a:p>
            <a:r>
              <a:rPr lang="en-US" sz="2800" dirty="0" smtClean="0"/>
              <a:t>Assisted suicide decreases trust between patient and doctor.</a:t>
            </a:r>
            <a:endParaRPr lang="en-US" sz="2800" dirty="0"/>
          </a:p>
        </p:txBody>
      </p:sp>
      <p:sp>
        <p:nvSpPr>
          <p:cNvPr id="2" name="Slide Number Placeholder 1"/>
          <p:cNvSpPr>
            <a:spLocks noGrp="1"/>
          </p:cNvSpPr>
          <p:nvPr>
            <p:ph type="sldNum" sz="quarter" idx="12"/>
          </p:nvPr>
        </p:nvSpPr>
        <p:spPr/>
        <p:txBody>
          <a:bodyPr/>
          <a:lstStyle/>
          <a:p>
            <a:fld id="{369CF432-15AE-4D3D-968E-3C7E00A43FA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Revised Good Samaritan Parable </a:t>
            </a:r>
            <a:br>
              <a:rPr lang="en-US" dirty="0" smtClean="0"/>
            </a:br>
            <a:endParaRPr lang="en-US" sz="3200" dirty="0"/>
          </a:p>
        </p:txBody>
      </p:sp>
      <p:sp>
        <p:nvSpPr>
          <p:cNvPr id="3" name="Content Placeholder 2"/>
          <p:cNvSpPr>
            <a:spLocks noGrp="1"/>
          </p:cNvSpPr>
          <p:nvPr>
            <p:ph idx="1"/>
          </p:nvPr>
        </p:nvSpPr>
        <p:spPr>
          <a:xfrm>
            <a:off x="533400" y="1600200"/>
            <a:ext cx="8229600" cy="4114800"/>
          </a:xfrm>
        </p:spPr>
        <p:txBody>
          <a:bodyPr/>
          <a:lstStyle/>
          <a:p>
            <a:r>
              <a:rPr lang="en-US" sz="2400" dirty="0" smtClean="0"/>
              <a:t>WHO IS MY NEIGHBOR?   </a:t>
            </a:r>
            <a:r>
              <a:rPr lang="en-US" sz="2400" i="1" dirty="0" smtClean="0"/>
              <a:t>Luke 10:29-37</a:t>
            </a:r>
            <a:endParaRPr lang="en-US" sz="2400" dirty="0" smtClean="0"/>
          </a:p>
          <a:p>
            <a:r>
              <a:rPr lang="en-US" sz="2400" dirty="0" smtClean="0"/>
              <a:t>A certain man going down from Jerusalem fell among thieves which stripped him of his raiment and wounded him, leaving him half dead.   A priest saw him and passed by on the other side.  A Levite came and looked on him and passed by on the other side.</a:t>
            </a:r>
          </a:p>
          <a:p>
            <a:r>
              <a:rPr lang="en-US" sz="2400" dirty="0" smtClean="0">
                <a:solidFill>
                  <a:srgbClr val="FFC000"/>
                </a:solidFill>
              </a:rPr>
              <a:t>But a certain Samaritan came where he was, when he saw him he had compassion on him, and he gave him fatal poison, and put the half-dead man out of his misery; permitting better use of his money.</a:t>
            </a:r>
          </a:p>
          <a:p>
            <a:r>
              <a:rPr lang="en-US" sz="2400" dirty="0" smtClean="0"/>
              <a:t>Which of these three was neighbor unto him that fell among thieves?  He that showed mercy on him.</a:t>
            </a:r>
            <a:endParaRPr lang="en-US" sz="2400" dirty="0"/>
          </a:p>
        </p:txBody>
      </p:sp>
      <p:sp>
        <p:nvSpPr>
          <p:cNvPr id="4" name="Slide Number Placeholder 3"/>
          <p:cNvSpPr>
            <a:spLocks noGrp="1"/>
          </p:cNvSpPr>
          <p:nvPr>
            <p:ph type="sldNum" sz="quarter" idx="12"/>
          </p:nvPr>
        </p:nvSpPr>
        <p:spPr/>
        <p:txBody>
          <a:bodyPr/>
          <a:lstStyle/>
          <a:p>
            <a:fld id="{369CF432-15AE-4D3D-968E-3C7E00A43FA4}"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685800"/>
            <a:ext cx="7772400" cy="2819400"/>
          </a:xfrm>
        </p:spPr>
        <p:txBody>
          <a:bodyPr/>
          <a:lstStyle/>
          <a:p>
            <a:r>
              <a:rPr lang="en-US" dirty="0" smtClean="0">
                <a:solidFill>
                  <a:srgbClr val="FFFF00"/>
                </a:solidFill>
              </a:rPr>
              <a:t>Which Good Samaritan Doctor does Society want </a:t>
            </a:r>
            <a:br>
              <a:rPr lang="en-US" dirty="0" smtClean="0">
                <a:solidFill>
                  <a:srgbClr val="FFFF00"/>
                </a:solidFill>
              </a:rPr>
            </a:br>
            <a:r>
              <a:rPr lang="en-US" dirty="0" smtClean="0">
                <a:solidFill>
                  <a:srgbClr val="FFFF00"/>
                </a:solidFill>
              </a:rPr>
              <a:t>to care for them?  </a:t>
            </a:r>
            <a:endParaRPr lang="en-US" dirty="0">
              <a:solidFill>
                <a:srgbClr val="FFFF00"/>
              </a:solidFill>
            </a:endParaRPr>
          </a:p>
        </p:txBody>
      </p:sp>
      <p:sp>
        <p:nvSpPr>
          <p:cNvPr id="3" name="Subtitle 2"/>
          <p:cNvSpPr>
            <a:spLocks noGrp="1"/>
          </p:cNvSpPr>
          <p:nvPr>
            <p:ph type="subTitle" sz="quarter" idx="1"/>
          </p:nvPr>
        </p:nvSpPr>
        <p:spPr/>
        <p:txBody>
          <a:bodyPr/>
          <a:lstStyle/>
          <a:p>
            <a:r>
              <a:rPr lang="en-US" sz="7200" dirty="0" smtClean="0">
                <a:solidFill>
                  <a:srgbClr val="FFC000"/>
                </a:solidFill>
              </a:rPr>
              <a:t>Choose Well</a:t>
            </a:r>
            <a:endParaRPr lang="en-US" sz="7200" dirty="0">
              <a:solidFill>
                <a:srgbClr val="FFC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28600"/>
            <a:ext cx="8229600" cy="762000"/>
          </a:xfrm>
        </p:spPr>
        <p:txBody>
          <a:bodyPr/>
          <a:lstStyle/>
          <a:p>
            <a:r>
              <a:rPr lang="en-US" dirty="0"/>
              <a:t>Recommended Publications</a:t>
            </a:r>
          </a:p>
        </p:txBody>
      </p:sp>
      <p:sp>
        <p:nvSpPr>
          <p:cNvPr id="155651" name="Rectangle 3"/>
          <p:cNvSpPr>
            <a:spLocks noGrp="1" noChangeArrowheads="1"/>
          </p:cNvSpPr>
          <p:nvPr>
            <p:ph type="body" idx="1"/>
          </p:nvPr>
        </p:nvSpPr>
        <p:spPr>
          <a:xfrm>
            <a:off x="152400" y="1143000"/>
            <a:ext cx="8839200" cy="5486400"/>
          </a:xfrm>
        </p:spPr>
        <p:txBody>
          <a:bodyPr/>
          <a:lstStyle/>
          <a:p>
            <a:pPr>
              <a:lnSpc>
                <a:spcPct val="80000"/>
              </a:lnSpc>
            </a:pPr>
            <a:r>
              <a:rPr lang="en-US" sz="2400" u="sng" dirty="0"/>
              <a:t>The Case Against Assisted Suicide</a:t>
            </a:r>
            <a:r>
              <a:rPr lang="en-US" sz="2400" dirty="0"/>
              <a:t>, Foley &amp; </a:t>
            </a:r>
            <a:r>
              <a:rPr lang="en-US" sz="2400" dirty="0" err="1"/>
              <a:t>Hendin</a:t>
            </a:r>
            <a:r>
              <a:rPr lang="en-US" sz="2400" dirty="0"/>
              <a:t>, </a:t>
            </a:r>
            <a:r>
              <a:rPr lang="en-US" sz="2400" dirty="0" smtClean="0"/>
              <a:t>                     </a:t>
            </a:r>
          </a:p>
          <a:p>
            <a:pPr marL="0" indent="0">
              <a:lnSpc>
                <a:spcPct val="80000"/>
              </a:lnSpc>
              <a:buNone/>
            </a:pPr>
            <a:r>
              <a:rPr lang="en-US" sz="2400" dirty="0"/>
              <a:t> </a:t>
            </a:r>
            <a:r>
              <a:rPr lang="en-US" sz="2400" dirty="0" smtClean="0"/>
              <a:t>   Johns </a:t>
            </a:r>
            <a:r>
              <a:rPr lang="en-US" sz="2400" dirty="0"/>
              <a:t>Hopkins Press, </a:t>
            </a:r>
            <a:r>
              <a:rPr lang="en-US" sz="2400" dirty="0" smtClean="0"/>
              <a:t>2002 </a:t>
            </a:r>
          </a:p>
          <a:p>
            <a:pPr>
              <a:lnSpc>
                <a:spcPct val="80000"/>
              </a:lnSpc>
            </a:pPr>
            <a:r>
              <a:rPr lang="en-US" sz="2400" u="sng" dirty="0" smtClean="0"/>
              <a:t>Forced </a:t>
            </a:r>
            <a:r>
              <a:rPr lang="en-US" sz="2400" u="sng" dirty="0"/>
              <a:t>Exit</a:t>
            </a:r>
            <a:r>
              <a:rPr lang="en-US" sz="2400" dirty="0"/>
              <a:t>, </a:t>
            </a:r>
            <a:r>
              <a:rPr lang="en-US" sz="2400" dirty="0" smtClean="0"/>
              <a:t>The slippery slope from Assisted Suicide to Legalized Murder, Wesley </a:t>
            </a:r>
            <a:r>
              <a:rPr lang="en-US" sz="2400" dirty="0"/>
              <a:t>Smith, Spence Publishing, 2003, </a:t>
            </a:r>
            <a:r>
              <a:rPr lang="en-US" sz="2400" dirty="0" smtClean="0"/>
              <a:t> </a:t>
            </a:r>
            <a:r>
              <a:rPr lang="en-US" sz="2400" dirty="0" err="1"/>
              <a:t>www,spencepublishing.com</a:t>
            </a:r>
            <a:endParaRPr lang="en-US" sz="2400" dirty="0"/>
          </a:p>
          <a:p>
            <a:pPr>
              <a:lnSpc>
                <a:spcPct val="80000"/>
              </a:lnSpc>
            </a:pPr>
            <a:r>
              <a:rPr lang="en-US" sz="2400" u="sng" dirty="0"/>
              <a:t>Culture of Death</a:t>
            </a:r>
            <a:r>
              <a:rPr lang="en-US" sz="2400" dirty="0"/>
              <a:t>, Wesley Smith, Encounter Books, </a:t>
            </a:r>
            <a:r>
              <a:rPr lang="en-US" sz="2400" dirty="0" smtClean="0"/>
              <a:t>2000</a:t>
            </a:r>
            <a:endParaRPr lang="en-US" sz="2400" dirty="0"/>
          </a:p>
          <a:p>
            <a:pPr>
              <a:lnSpc>
                <a:spcPct val="80000"/>
              </a:lnSpc>
            </a:pPr>
            <a:r>
              <a:rPr lang="en-US" sz="2400" u="sng" dirty="0"/>
              <a:t>Power Over Pain</a:t>
            </a:r>
            <a:r>
              <a:rPr lang="en-US" sz="2400" dirty="0"/>
              <a:t>, How to get the pain control you need, </a:t>
            </a:r>
            <a:r>
              <a:rPr lang="en-US" sz="2400" dirty="0" err="1"/>
              <a:t>Chevlen</a:t>
            </a:r>
            <a:r>
              <a:rPr lang="en-US" sz="2400" dirty="0"/>
              <a:t> and Smith, International Task Force (paperback), 2002, $13.</a:t>
            </a:r>
          </a:p>
          <a:p>
            <a:pPr>
              <a:lnSpc>
                <a:spcPct val="80000"/>
              </a:lnSpc>
            </a:pPr>
            <a:r>
              <a:rPr lang="en-US" sz="2400" dirty="0" smtClean="0"/>
              <a:t>Emotional &amp; Psychological Effects of Physician-Assisted Suicide &amp; Euthanasia on Participating Physicians, KR Stevens, Issues in Law &amp; Medicine 21:187-200, 2006. (</a:t>
            </a:r>
            <a:r>
              <a:rPr lang="en-US" sz="2400" dirty="0" smtClean="0">
                <a:hlinkClick r:id="rId3"/>
              </a:rPr>
              <a:t>http://www.pccef.org/art44.htm</a:t>
            </a:r>
            <a:r>
              <a:rPr lang="en-US" sz="2400" dirty="0" smtClean="0"/>
              <a:t>)</a:t>
            </a:r>
          </a:p>
          <a:p>
            <a:pPr>
              <a:lnSpc>
                <a:spcPct val="80000"/>
              </a:lnSpc>
            </a:pPr>
            <a:r>
              <a:rPr lang="en-US" sz="2400" dirty="0" smtClean="0"/>
              <a:t>Physician-Assisted Suicide in Oregon: A Medical Perspective, </a:t>
            </a:r>
            <a:r>
              <a:rPr lang="en-US" sz="2400" dirty="0" err="1" smtClean="0"/>
              <a:t>Hendin</a:t>
            </a:r>
            <a:r>
              <a:rPr lang="en-US" sz="2400" dirty="0" smtClean="0"/>
              <a:t> &amp; Foley, Michigan </a:t>
            </a:r>
            <a:r>
              <a:rPr lang="en-US" sz="2400" dirty="0"/>
              <a:t>Law Review, </a:t>
            </a:r>
            <a:r>
              <a:rPr lang="en-US" sz="2400" dirty="0" smtClean="0"/>
              <a:t>106:1613-1640, 2008 </a:t>
            </a:r>
            <a:r>
              <a:rPr lang="en-US" sz="2400" dirty="0" smtClean="0">
                <a:hlinkClick r:id="rId4"/>
              </a:rPr>
              <a:t>http</a:t>
            </a:r>
            <a:r>
              <a:rPr lang="en-US" sz="2400" dirty="0">
                <a:hlinkClick r:id="rId4"/>
              </a:rPr>
              <a:t>://</a:t>
            </a:r>
            <a:r>
              <a:rPr lang="en-US" sz="2400" dirty="0" smtClean="0">
                <a:hlinkClick r:id="rId4"/>
              </a:rPr>
              <a:t>www.michiganlawreview.org/assets/pdfs/106/8/hendinfoley.pdf</a:t>
            </a:r>
            <a:endParaRPr lang="en-US" sz="2400" dirty="0" smtClean="0"/>
          </a:p>
          <a:p>
            <a:pPr>
              <a:lnSpc>
                <a:spcPct val="80000"/>
              </a:lnSpc>
            </a:pPr>
            <a:endParaRPr lang="en-US" sz="2400" dirty="0" smtClean="0"/>
          </a:p>
          <a:p>
            <a:pPr marL="0" indent="0">
              <a:lnSpc>
                <a:spcPct val="80000"/>
              </a:lnSpc>
              <a:buNone/>
            </a:pPr>
            <a:endParaRPr lang="en-US" sz="2400" dirty="0"/>
          </a:p>
          <a:p>
            <a:pPr marL="0" indent="0">
              <a:lnSpc>
                <a:spcPct val="80000"/>
              </a:lnSpc>
              <a:buNone/>
            </a:pPr>
            <a:endParaRPr lang="en-US" sz="2400" dirty="0" smtClean="0"/>
          </a:p>
          <a:p>
            <a:pPr marL="0" indent="0">
              <a:lnSpc>
                <a:spcPct val="80000"/>
              </a:lnSpc>
              <a:buNone/>
            </a:pPr>
            <a:endParaRPr lang="en-US" sz="2400" dirty="0"/>
          </a:p>
          <a:p>
            <a:pPr>
              <a:lnSpc>
                <a:spcPct val="80000"/>
              </a:lnSpc>
            </a:pPr>
            <a:endParaRPr lang="en-US" sz="2800" dirty="0"/>
          </a:p>
        </p:txBody>
      </p:sp>
      <p:sp>
        <p:nvSpPr>
          <p:cNvPr id="2" name="Slide Number Placeholder 1"/>
          <p:cNvSpPr>
            <a:spLocks noGrp="1"/>
          </p:cNvSpPr>
          <p:nvPr>
            <p:ph type="sldNum" sz="quarter" idx="12"/>
          </p:nvPr>
        </p:nvSpPr>
        <p:spPr/>
        <p:txBody>
          <a:bodyPr/>
          <a:lstStyle/>
          <a:p>
            <a:fld id="{369CF432-15AE-4D3D-968E-3C7E00A43FA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0"/>
            <a:ext cx="8229600" cy="1066800"/>
          </a:xfrm>
        </p:spPr>
        <p:txBody>
          <a:bodyPr/>
          <a:lstStyle/>
          <a:p>
            <a:r>
              <a:rPr lang="en-US" u="sng" dirty="0"/>
              <a:t>Recommended Websites</a:t>
            </a:r>
          </a:p>
        </p:txBody>
      </p:sp>
      <p:sp>
        <p:nvSpPr>
          <p:cNvPr id="156675" name="Rectangle 3"/>
          <p:cNvSpPr>
            <a:spLocks noGrp="1" noChangeArrowheads="1"/>
          </p:cNvSpPr>
          <p:nvPr>
            <p:ph type="body" idx="1"/>
          </p:nvPr>
        </p:nvSpPr>
        <p:spPr>
          <a:xfrm>
            <a:off x="0" y="1066800"/>
            <a:ext cx="9144000" cy="5791200"/>
          </a:xfrm>
        </p:spPr>
        <p:txBody>
          <a:bodyPr/>
          <a:lstStyle/>
          <a:p>
            <a:r>
              <a:rPr lang="en-US" dirty="0">
                <a:hlinkClick r:id="rId3"/>
              </a:rPr>
              <a:t>www.pccef.org</a:t>
            </a:r>
            <a:r>
              <a:rPr lang="en-US" dirty="0"/>
              <a:t> </a:t>
            </a:r>
            <a:r>
              <a:rPr lang="en-US" sz="2800" dirty="0"/>
              <a:t>Physicians for Compassionate Care</a:t>
            </a:r>
          </a:p>
          <a:p>
            <a:r>
              <a:rPr lang="en-US" sz="2800" dirty="0" smtClean="0">
                <a:hlinkClick r:id="rId4"/>
              </a:rPr>
              <a:t>www.choiceillusion.org</a:t>
            </a:r>
            <a:r>
              <a:rPr lang="en-US" sz="2800" dirty="0" smtClean="0"/>
              <a:t>  Choice is an Illusion</a:t>
            </a:r>
            <a:endParaRPr lang="en-US" sz="2800" dirty="0"/>
          </a:p>
          <a:p>
            <a:r>
              <a:rPr lang="en-US" sz="2800" u="sng" dirty="0" smtClean="0">
                <a:hlinkClick r:id="rId5"/>
              </a:rPr>
              <a:t>www.patientsrightscouncil.org</a:t>
            </a:r>
            <a:r>
              <a:rPr lang="en-US" sz="2800" dirty="0" smtClean="0"/>
              <a:t>  Patients Rights Council</a:t>
            </a:r>
          </a:p>
          <a:p>
            <a:r>
              <a:rPr lang="en-US" sz="2800" dirty="0" smtClean="0">
                <a:hlinkClick r:id="rId6"/>
              </a:rPr>
              <a:t>www.hospicepatients.org</a:t>
            </a:r>
            <a:r>
              <a:rPr lang="en-US" sz="2800" dirty="0" smtClean="0"/>
              <a:t>  </a:t>
            </a:r>
            <a:r>
              <a:rPr lang="en-US" sz="2800" dirty="0"/>
              <a:t>Hospice Patients Alliance</a:t>
            </a:r>
          </a:p>
          <a:p>
            <a:r>
              <a:rPr lang="en-US" sz="2800" dirty="0" smtClean="0">
                <a:hlinkClick r:id="rId7"/>
              </a:rPr>
              <a:t>www.epcc.ca</a:t>
            </a:r>
            <a:r>
              <a:rPr lang="en-US" sz="2800" dirty="0" smtClean="0"/>
              <a:t>  Euthanasia Prevention Coalition</a:t>
            </a:r>
            <a:endParaRPr lang="en-US" sz="2800" dirty="0"/>
          </a:p>
          <a:p>
            <a:r>
              <a:rPr lang="en-US" sz="2800" dirty="0" smtClean="0">
                <a:hlinkClick r:id="rId8"/>
              </a:rPr>
              <a:t>www.notdeadyet.org</a:t>
            </a:r>
            <a:r>
              <a:rPr lang="en-US" sz="2800" dirty="0" smtClean="0"/>
              <a:t>  </a:t>
            </a:r>
            <a:r>
              <a:rPr lang="en-US" sz="2800" dirty="0"/>
              <a:t>Not Dead </a:t>
            </a:r>
            <a:r>
              <a:rPr lang="en-US" sz="2800" dirty="0" smtClean="0"/>
              <a:t>Yet</a:t>
            </a:r>
          </a:p>
          <a:p>
            <a:r>
              <a:rPr lang="en-US" sz="2800" dirty="0" smtClean="0">
                <a:hlinkClick r:id="rId9"/>
              </a:rPr>
              <a:t>http://dredf.org/assisted_suicide</a:t>
            </a:r>
            <a:r>
              <a:rPr lang="en-US" sz="2800" dirty="0" smtClean="0"/>
              <a:t>  Disability Rights Education &amp; Defense Fund</a:t>
            </a:r>
            <a:endParaRPr lang="en-US" sz="2800" dirty="0"/>
          </a:p>
          <a:p>
            <a:endParaRPr lang="en-US" sz="2800" dirty="0"/>
          </a:p>
          <a:p>
            <a:endParaRPr lang="en-US" dirty="0"/>
          </a:p>
        </p:txBody>
      </p:sp>
      <p:sp>
        <p:nvSpPr>
          <p:cNvPr id="2" name="Slide Number Placeholder 1"/>
          <p:cNvSpPr>
            <a:spLocks noGrp="1"/>
          </p:cNvSpPr>
          <p:nvPr>
            <p:ph type="sldNum" sz="quarter" idx="12"/>
          </p:nvPr>
        </p:nvSpPr>
        <p:spPr/>
        <p:txBody>
          <a:bodyPr/>
          <a:lstStyle/>
          <a:p>
            <a:fld id="{369CF432-15AE-4D3D-968E-3C7E00A43FA4}" type="slidenum">
              <a:rPr lang="en-US" smtClean="0"/>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533400"/>
            <a:ext cx="7772400" cy="2971800"/>
          </a:xfrm>
        </p:spPr>
        <p:txBody>
          <a:bodyPr/>
          <a:lstStyle/>
          <a:p>
            <a:r>
              <a:rPr lang="en-US" sz="7200" dirty="0" smtClean="0">
                <a:solidFill>
                  <a:srgbClr val="FF0000"/>
                </a:solidFill>
              </a:rPr>
              <a:t>I did not go </a:t>
            </a:r>
            <a:br>
              <a:rPr lang="en-US" sz="7200" dirty="0" smtClean="0">
                <a:solidFill>
                  <a:srgbClr val="FF0000"/>
                </a:solidFill>
              </a:rPr>
            </a:br>
            <a:r>
              <a:rPr lang="en-US" sz="7200" dirty="0" smtClean="0">
                <a:solidFill>
                  <a:srgbClr val="FF0000"/>
                </a:solidFill>
              </a:rPr>
              <a:t>into medicine </a:t>
            </a:r>
            <a:br>
              <a:rPr lang="en-US" sz="7200" dirty="0" smtClean="0">
                <a:solidFill>
                  <a:srgbClr val="FF0000"/>
                </a:solidFill>
              </a:rPr>
            </a:br>
            <a:r>
              <a:rPr lang="en-US" sz="7200" dirty="0" smtClean="0">
                <a:solidFill>
                  <a:srgbClr val="FF0000"/>
                </a:solidFill>
              </a:rPr>
              <a:t>to kill people !</a:t>
            </a:r>
            <a:endParaRPr lang="en-US" sz="7200" dirty="0">
              <a:solidFill>
                <a:srgbClr val="FF0000"/>
              </a:solidFill>
            </a:endParaRPr>
          </a:p>
        </p:txBody>
      </p:sp>
      <p:sp>
        <p:nvSpPr>
          <p:cNvPr id="3" name="Subtitle 2"/>
          <p:cNvSpPr>
            <a:spLocks noGrp="1"/>
          </p:cNvSpPr>
          <p:nvPr>
            <p:ph type="subTitle" sz="quarter" idx="1"/>
          </p:nvPr>
        </p:nvSpPr>
        <p:spPr>
          <a:xfrm>
            <a:off x="1066800" y="4648200"/>
            <a:ext cx="6934200" cy="1752600"/>
          </a:xfrm>
        </p:spPr>
        <p:txBody>
          <a:bodyPr/>
          <a:lstStyle/>
          <a:p>
            <a:r>
              <a:rPr lang="en-US" dirty="0" smtClean="0"/>
              <a:t>Dr. Stevens quoted in </a:t>
            </a:r>
          </a:p>
          <a:p>
            <a:r>
              <a:rPr lang="en-US" dirty="0" smtClean="0"/>
              <a:t>New York Times, Katie </a:t>
            </a:r>
            <a:r>
              <a:rPr lang="en-US" dirty="0" err="1" smtClean="0"/>
              <a:t>Hafner</a:t>
            </a:r>
            <a:r>
              <a:rPr lang="en-US" dirty="0" smtClean="0"/>
              <a:t> article</a:t>
            </a:r>
          </a:p>
          <a:p>
            <a:r>
              <a:rPr lang="en-US" dirty="0" smtClean="0"/>
              <a:t>August 11, 2012</a:t>
            </a:r>
            <a:endParaRPr lang="en-US" dirty="0"/>
          </a:p>
        </p:txBody>
      </p:sp>
    </p:spTree>
    <p:extLst>
      <p:ext uri="{BB962C8B-B14F-4D97-AF65-F5344CB8AC3E}">
        <p14:creationId xmlns:p14="http://schemas.microsoft.com/office/powerpoint/2010/main" val="1286568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457200" y="381000"/>
            <a:ext cx="8458200" cy="6248400"/>
          </a:xfrm>
        </p:spPr>
        <p:txBody>
          <a:bodyPr/>
          <a:lstStyle/>
          <a:p>
            <a:r>
              <a:rPr lang="en-US" dirty="0"/>
              <a:t>For 2400 years, physicians have withstood the allure of promoting death.  We have cared for the weak and outcast when others have turned away.  </a:t>
            </a:r>
            <a:br>
              <a:rPr lang="en-US" dirty="0"/>
            </a:br>
            <a:r>
              <a:rPr lang="en-US" dirty="0">
                <a:solidFill>
                  <a:srgbClr val="FFC000"/>
                </a:solidFill>
              </a:rPr>
              <a:t>Today’s pressures include economic ones; such forces may compromise patient care and promote </a:t>
            </a:r>
            <a:r>
              <a:rPr lang="en-US" dirty="0" smtClean="0">
                <a:solidFill>
                  <a:srgbClr val="FFC000"/>
                </a:solidFill>
              </a:rPr>
              <a:t>assisted </a:t>
            </a:r>
            <a:r>
              <a:rPr lang="en-US" dirty="0">
                <a:solidFill>
                  <a:srgbClr val="FFC000"/>
                </a:solidFill>
              </a:rPr>
              <a:t>suicide.</a:t>
            </a:r>
          </a:p>
        </p:txBody>
      </p:sp>
      <p:sp>
        <p:nvSpPr>
          <p:cNvPr id="2" name="Slide Number Placeholder 1"/>
          <p:cNvSpPr>
            <a:spLocks noGrp="1"/>
          </p:cNvSpPr>
          <p:nvPr>
            <p:ph type="sldNum" sz="quarter" idx="12"/>
          </p:nvPr>
        </p:nvSpPr>
        <p:spPr/>
        <p:txBody>
          <a:bodyPr/>
          <a:lstStyle/>
          <a:p>
            <a:fld id="{10614A85-04B7-434E-8003-0A796AC9DDE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533400" y="457200"/>
            <a:ext cx="8229600" cy="6019800"/>
          </a:xfrm>
        </p:spPr>
        <p:txBody>
          <a:bodyPr/>
          <a:lstStyle/>
          <a:p>
            <a:r>
              <a:rPr lang="en-US" dirty="0"/>
              <a:t>Physicians have the duty to safeguard human life, especially life of the most vulnerable: </a:t>
            </a:r>
            <a:br>
              <a:rPr lang="en-US" dirty="0"/>
            </a:br>
            <a:r>
              <a:rPr lang="en-US" dirty="0"/>
              <a:t>the sick, elderly, disabled, poor, ethnic minorities, and those whom society may consider the most unproductive and burdensome.  </a:t>
            </a:r>
          </a:p>
        </p:txBody>
      </p:sp>
      <p:sp>
        <p:nvSpPr>
          <p:cNvPr id="2" name="Slide Number Placeholder 1"/>
          <p:cNvSpPr>
            <a:spLocks noGrp="1"/>
          </p:cNvSpPr>
          <p:nvPr>
            <p:ph type="sldNum" sz="quarter" idx="12"/>
          </p:nvPr>
        </p:nvSpPr>
        <p:spPr/>
        <p:txBody>
          <a:bodyPr/>
          <a:lstStyle/>
          <a:p>
            <a:fld id="{10614A85-04B7-434E-8003-0A796AC9DDE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Suicide Prevention</a:t>
            </a:r>
            <a:endParaRPr lang="en-US" dirty="0"/>
          </a:p>
        </p:txBody>
      </p:sp>
      <p:sp>
        <p:nvSpPr>
          <p:cNvPr id="3" name="Content Placeholder 2"/>
          <p:cNvSpPr>
            <a:spLocks noGrp="1"/>
          </p:cNvSpPr>
          <p:nvPr>
            <p:ph idx="1"/>
          </p:nvPr>
        </p:nvSpPr>
        <p:spPr>
          <a:xfrm>
            <a:off x="457200" y="1524000"/>
            <a:ext cx="8229600" cy="4572000"/>
          </a:xfrm>
        </p:spPr>
        <p:txBody>
          <a:bodyPr/>
          <a:lstStyle/>
          <a:p>
            <a:r>
              <a:rPr lang="en-US" dirty="0" smtClean="0">
                <a:solidFill>
                  <a:srgbClr val="FFC000"/>
                </a:solidFill>
              </a:rPr>
              <a:t>When a person expresses a desire to take their own life, society acts to protect that person from committing suicide.</a:t>
            </a:r>
          </a:p>
          <a:p>
            <a:r>
              <a:rPr lang="en-US" dirty="0" smtClean="0">
                <a:solidFill>
                  <a:srgbClr val="FFC000"/>
                </a:solidFill>
              </a:rPr>
              <a:t>However, when assisted suicide is legalized, society than acts to assist that person in committing suicide.</a:t>
            </a:r>
          </a:p>
          <a:p>
            <a:r>
              <a:rPr lang="en-US" dirty="0" smtClean="0">
                <a:solidFill>
                  <a:srgbClr val="FFC000"/>
                </a:solidFill>
              </a:rPr>
              <a:t>This is especially true for those who are seriously ill or have disabilities – they have lost society’s protection against suicide.</a:t>
            </a:r>
            <a:endParaRPr lang="en-US" dirty="0">
              <a:solidFill>
                <a:srgbClr val="FFC000"/>
              </a:solidFill>
            </a:endParaRPr>
          </a:p>
        </p:txBody>
      </p:sp>
      <p:sp>
        <p:nvSpPr>
          <p:cNvPr id="4" name="Slide Number Placeholder 3"/>
          <p:cNvSpPr>
            <a:spLocks noGrp="1"/>
          </p:cNvSpPr>
          <p:nvPr>
            <p:ph type="sldNum" sz="quarter" idx="12"/>
          </p:nvPr>
        </p:nvSpPr>
        <p:spPr/>
        <p:txBody>
          <a:bodyPr/>
          <a:lstStyle/>
          <a:p>
            <a:fld id="{369CF432-15AE-4D3D-968E-3C7E00A43FA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21663</TotalTime>
  <Words>2921</Words>
  <Application>Microsoft Office PowerPoint</Application>
  <PresentationFormat>On-screen Show (4:3)</PresentationFormat>
  <Paragraphs>322</Paragraphs>
  <Slides>54</Slides>
  <Notes>54</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Textured</vt:lpstr>
      <vt:lpstr>  The Reality of Physician Assisted Suicide in Oregon  &amp; What it Means  presentation to  Medical Ethics Class  University of Oregon   February 27, 2013  </vt:lpstr>
      <vt:lpstr> Dr. Kenneth R. Stevens, Jr.,  MD  Radiation Oncologist (cancer doctor) for 46 years  Former Department Chair and currently  Professor Emeritus, Radiation Oncology,    Oregon Health &amp; Science University,        Portland, Oregon</vt:lpstr>
      <vt:lpstr>Francis W Peabody, MD Harvard Medical School Teacher</vt:lpstr>
      <vt:lpstr>Definitions – use correct language</vt:lpstr>
      <vt:lpstr>American Medical Association Code of Ethics</vt:lpstr>
      <vt:lpstr>I did not go  into medicine  to kill people !</vt:lpstr>
      <vt:lpstr>For 2400 years, physicians have withstood the allure of promoting death.  We have cared for the weak and outcast when others have turned away.   Today’s pressures include economic ones; such forces may compromise patient care and promote assisted suicide.</vt:lpstr>
      <vt:lpstr>Physicians have the duty to safeguard human life, especially life of the most vulnerable:  the sick, elderly, disabled, poor, ethnic minorities, and those whom society may consider the most unproductive and burdensome.  </vt:lpstr>
      <vt:lpstr>Suicide Prevention</vt:lpstr>
      <vt:lpstr>PowerPoint Presentation</vt:lpstr>
      <vt:lpstr>The focus of assisted suicide legalization  is to give doctors legal protection  and the right to kill patients.</vt:lpstr>
      <vt:lpstr>Legalization of assisted suicide does not give any new rights to patients.   It’s purpose is to legally protect doctors who write prescriptions for lethal drugs.</vt:lpstr>
      <vt:lpstr>DOUBLESPEAK</vt:lpstr>
      <vt:lpstr>“You will never get accustomed  to killing somebody.” Writing a lethal prescription is like “giving a patient a loaded gun and just asking them not to shoot before you leave the house.”  Pieter Admiraal, M.D. leader of The Netherlands’ euthanasia movement American Medical News 9/15/1997</vt:lpstr>
      <vt:lpstr>Michael Freeland (Mr. A) received substandard medical care Assisted suicide leads to dumbing-down of medicine</vt:lpstr>
      <vt:lpstr>What does terminal mean? Life-expectancy is difficult to predict</vt:lpstr>
      <vt:lpstr>Jeanette Hall – cancer patient lured to assisted suicide</vt:lpstr>
      <vt:lpstr>Pain is Not the Issue  It is a smoke-screen</vt:lpstr>
      <vt:lpstr>If intolerable suffering were the reason for physician-assisted suicide, then why is it not successfully promoted in areas of the world where there really is such intolerable suffering?</vt:lpstr>
      <vt:lpstr>The message that proponents of assisted suicide are giving to the public and to patients, is that  doctors can do a better job of killing patients than they can of caring for their medical needs.</vt:lpstr>
      <vt:lpstr>PowerPoint Presentation</vt:lpstr>
      <vt:lpstr>People with disabilities fear assisted suicide</vt:lpstr>
      <vt:lpstr>PowerPoint Presentation</vt:lpstr>
      <vt:lpstr>Depression</vt:lpstr>
      <vt:lpstr> Assisted Suicide is Cheap – save $$$</vt:lpstr>
      <vt:lpstr>Physician-assisted Suicide and Euthanasia can help solve the problem of rising health care costs says Derek Humphry of  Hemlock Society    12/2/1998</vt:lpstr>
      <vt:lpstr>Choice is an Illusion</vt:lpstr>
      <vt:lpstr>Oregon is rationing cancer treatment, but offering assisted suicide to cancer patients</vt:lpstr>
      <vt:lpstr>Barbara Wagner - Oregon Health Plan</vt:lpstr>
      <vt:lpstr>Kate Cheney-age 85    died 8/29/1999 “Kate’s choices may be influenced by her family’s wishes and her daughter may be somewhat coercive.” – evaluating psychologist</vt:lpstr>
      <vt:lpstr>Kate Cheney - Questions ?</vt:lpstr>
      <vt:lpstr>Legalizing assisted suicide does not improve end-of-life care</vt:lpstr>
      <vt:lpstr>What about Suicides? 2009 year information – rate per 100,000 population http://www.suicidology.org </vt:lpstr>
      <vt:lpstr>Oregon has a real problem with its high suicide rate [8th highest in US]</vt:lpstr>
      <vt:lpstr>There is a mistaken opinion that all Oregon assisted suicide patients have  self-administered the lethal drugs.</vt:lpstr>
      <vt:lpstr>Patrick Matheny  43–yr old.  His brother-in-law had to “help” him with assisted suicide because he could not have done it by himself.</vt:lpstr>
      <vt:lpstr>What about Oregon’s Department of Health oversight of assisted suicide? It is a joke.</vt:lpstr>
      <vt:lpstr>Doctor not present when drugs are taken by patient</vt:lpstr>
      <vt:lpstr>“A coterie of insiders runs the program with a handful of doctors &amp; others deciding what the public may know.” The Oregonian newspaper editorial- 9/20/2008</vt:lpstr>
      <vt:lpstr>Death-Doctors Oregon doctors specializing                in assisted suicide</vt:lpstr>
      <vt:lpstr>Oregon’s assisted suicide proponent organization C&amp;C</vt:lpstr>
      <vt:lpstr>PowerPoint Presentation</vt:lpstr>
      <vt:lpstr>Compassion &amp; Choices  C&amp;C Conspiracy &amp; Control</vt:lpstr>
      <vt:lpstr>The assisted Suicide movement speak of the “safeguards” in Oregon’s Assisted Suicide Act.  However, these “safeguards” are really boundaries or “fences”.   They are a barrier for  access to assisted suicide for those outside these boundaries.</vt:lpstr>
      <vt:lpstr>This is a very fatal flaw in the  assisted suicide argument. Autonomy &amp; Boundaries don’t  mix.</vt:lpstr>
      <vt:lpstr>It is illegal for Oregonians to pump their own gas.</vt:lpstr>
      <vt:lpstr>What is ahead for assisted suicide – what do the proponents want? This is the slippery slope</vt:lpstr>
      <vt:lpstr>Physicians who care for patients should not  order and direct their death.</vt:lpstr>
      <vt:lpstr>When a doctor writes a prescription for assisted suicide, the message is:</vt:lpstr>
      <vt:lpstr>My personal story:</vt:lpstr>
      <vt:lpstr>Revised Good Samaritan Parable  </vt:lpstr>
      <vt:lpstr>Which Good Samaritan Doctor does Society want  to care for them?  </vt:lpstr>
      <vt:lpstr>Recommended Publications</vt:lpstr>
      <vt:lpstr>Recommended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Kenneth Stevens</dc:creator>
  <cp:lastModifiedBy>Valerie</cp:lastModifiedBy>
  <cp:revision>328</cp:revision>
  <cp:lastPrinted>2012-08-31T19:04:51Z</cp:lastPrinted>
  <dcterms:created xsi:type="dcterms:W3CDTF">2003-09-25T01:46:41Z</dcterms:created>
  <dcterms:modified xsi:type="dcterms:W3CDTF">2013-10-07T06:00:51Z</dcterms:modified>
</cp:coreProperties>
</file>